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8"/>
  </p:notesMasterIdLst>
  <p:sldIdLst>
    <p:sldId id="704" r:id="rId2"/>
    <p:sldId id="713" r:id="rId3"/>
    <p:sldId id="719" r:id="rId4"/>
    <p:sldId id="720" r:id="rId5"/>
    <p:sldId id="721" r:id="rId6"/>
    <p:sldId id="723" r:id="rId7"/>
    <p:sldId id="722" r:id="rId8"/>
    <p:sldId id="724" r:id="rId9"/>
    <p:sldId id="726" r:id="rId10"/>
    <p:sldId id="730" r:id="rId11"/>
    <p:sldId id="725" r:id="rId12"/>
    <p:sldId id="729" r:id="rId13"/>
    <p:sldId id="727" r:id="rId14"/>
    <p:sldId id="731" r:id="rId15"/>
    <p:sldId id="718" r:id="rId16"/>
    <p:sldId id="291" r:id="rId1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FFFFF"/>
    <a:srgbClr val="DDDDDD"/>
    <a:srgbClr val="FF9933"/>
    <a:srgbClr val="C7C9C7"/>
    <a:srgbClr val="9EA9B0"/>
    <a:srgbClr val="AEAFAE"/>
    <a:srgbClr val="14467A"/>
    <a:srgbClr val="23469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73" autoAdjust="0"/>
    <p:restoredTop sz="87937" autoAdjust="0"/>
  </p:normalViewPr>
  <p:slideViewPr>
    <p:cSldViewPr snapToGrid="0" snapToObjects="1">
      <p:cViewPr>
        <p:scale>
          <a:sx n="90" d="100"/>
          <a:sy n="90" d="100"/>
        </p:scale>
        <p:origin x="-312" y="-168"/>
      </p:cViewPr>
      <p:guideLst>
        <p:guide orient="horz" pos="2160"/>
        <p:guide pos="2880"/>
      </p:guideLst>
    </p:cSldViewPr>
  </p:slideViewPr>
  <p:notesTextViewPr>
    <p:cViewPr>
      <p:scale>
        <a:sx n="100" d="100"/>
        <a:sy n="100" d="100"/>
      </p:scale>
      <p:origin x="0" y="708"/>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64" tIns="46582" rIns="93164" bIns="46582" rtlCol="0"/>
          <a:lstStyle>
            <a:lvl1pPr algn="r">
              <a:defRPr sz="1200"/>
            </a:lvl1pPr>
          </a:lstStyle>
          <a:p>
            <a:fld id="{AD5DE4DC-380A-3540-A5B4-9CD140B81EB9}" type="datetimeFigureOut">
              <a:rPr lang="en-US" smtClean="0"/>
              <a:pPr/>
              <a:t>11/17/2015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4" tIns="46582" rIns="93164" bIns="4658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4" tIns="46582" rIns="93164" bIns="46582" rtlCol="0" anchor="b"/>
          <a:lstStyle>
            <a:lvl1pPr algn="r">
              <a:defRPr sz="1200"/>
            </a:lvl1pPr>
          </a:lstStyle>
          <a:p>
            <a:fld id="{8CFDC237-F1FF-DC4D-9541-50C4991C3EC1}" type="slidenum">
              <a:rPr lang="en-US" smtClean="0"/>
              <a:pPr/>
              <a:t>‹#›</a:t>
            </a:fld>
            <a:endParaRPr lang="en-US"/>
          </a:p>
        </p:txBody>
      </p:sp>
    </p:spTree>
    <p:extLst>
      <p:ext uri="{BB962C8B-B14F-4D97-AF65-F5344CB8AC3E}">
        <p14:creationId xmlns:p14="http://schemas.microsoft.com/office/powerpoint/2010/main" val="40934929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FDC237-F1FF-DC4D-9541-50C4991C3EC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FDC237-F1FF-DC4D-9541-50C4991C3EC1}"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FDC237-F1FF-DC4D-9541-50C4991C3EC1}"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-Transparent delivery method: quarterly financial reviews and audits of all contractor cost.</a:t>
            </a:r>
          </a:p>
          <a:p>
            <a:r>
              <a:rPr lang="en-US" dirty="0"/>
              <a:t>-Adaptable to a stop-start funding plan through work package awards.</a:t>
            </a:r>
          </a:p>
          <a:p>
            <a:r>
              <a:rPr lang="en-US" dirty="0"/>
              <a:t>-Strategic Planning is easier and builds on the team dynamic between the CM@Risk, Designer, and Owner.</a:t>
            </a:r>
          </a:p>
          <a:p>
            <a:r>
              <a:rPr lang="en-US" dirty="0"/>
              <a:t>-Ability to have direct input on General Conditions cost.</a:t>
            </a:r>
          </a:p>
          <a:p>
            <a:r>
              <a:rPr lang="en-US" dirty="0"/>
              <a:t>-Realized savings to the University: $3.0M </a:t>
            </a:r>
          </a:p>
          <a:p>
            <a:endParaRPr lang="en-US" dirty="0"/>
          </a:p>
        </p:txBody>
      </p:sp>
      <p:sp>
        <p:nvSpPr>
          <p:cNvPr id="4" name="Slide Number Placeholder 3"/>
          <p:cNvSpPr>
            <a:spLocks noGrp="1"/>
          </p:cNvSpPr>
          <p:nvPr>
            <p:ph type="sldNum" sz="quarter" idx="10"/>
          </p:nvPr>
        </p:nvSpPr>
        <p:spPr/>
        <p:txBody>
          <a:bodyPr/>
          <a:lstStyle/>
          <a:p>
            <a:fld id="{8CFDC237-F1FF-DC4D-9541-50C4991C3EC1}"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a:t>Challenges</a:t>
            </a:r>
          </a:p>
          <a:p>
            <a:r>
              <a:rPr lang="en-US" dirty="0"/>
              <a:t>-General Conditions cost can be tedious to manage</a:t>
            </a:r>
            <a:endParaRPr lang="en-US" sz="400" dirty="0"/>
          </a:p>
          <a:p>
            <a:r>
              <a:rPr lang="en-US" dirty="0"/>
              <a:t>-While the fee offered in the </a:t>
            </a:r>
            <a:r>
              <a:rPr lang="en-US" dirty="0" err="1"/>
              <a:t>CM@Risk’s</a:t>
            </a:r>
            <a:r>
              <a:rPr lang="en-US" dirty="0"/>
              <a:t> proposal may be much lower than market, their strategy is to make up the cost in self-performed work. Limits are needed on self-performed.</a:t>
            </a:r>
          </a:p>
          <a:p>
            <a:endParaRPr lang="en-US" sz="400" dirty="0"/>
          </a:p>
          <a:p>
            <a:r>
              <a:rPr lang="en-US" dirty="0"/>
              <a:t>-Ownership of schedule float is shared in a CMAR; the Owner is absorbing some of the risk to allow the CMAR to be aggressive initially</a:t>
            </a:r>
            <a:endParaRPr lang="en-US" dirty="0"/>
          </a:p>
        </p:txBody>
      </p:sp>
      <p:sp>
        <p:nvSpPr>
          <p:cNvPr id="4" name="Slide Number Placeholder 3"/>
          <p:cNvSpPr>
            <a:spLocks noGrp="1"/>
          </p:cNvSpPr>
          <p:nvPr>
            <p:ph type="sldNum" sz="quarter" idx="10"/>
          </p:nvPr>
        </p:nvSpPr>
        <p:spPr/>
        <p:txBody>
          <a:bodyPr/>
          <a:lstStyle/>
          <a:p>
            <a:fld id="{8CFDC237-F1FF-DC4D-9541-50C4991C3EC1}"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FDC237-F1FF-DC4D-9541-50C4991C3EC1}"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FDC237-F1FF-DC4D-9541-50C4991C3EC1}"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 you!</a:t>
            </a:r>
            <a:r>
              <a:rPr lang="en-US" baseline="0" dirty="0" smtClean="0"/>
              <a:t>  I think we have time for a few questions.</a:t>
            </a:r>
          </a:p>
          <a:p>
            <a:endParaRPr lang="en-US" baseline="0" dirty="0" smtClean="0"/>
          </a:p>
          <a:p>
            <a:r>
              <a:rPr lang="en-US" baseline="0" dirty="0" smtClean="0"/>
              <a:t>Answer Question</a:t>
            </a:r>
          </a:p>
          <a:p>
            <a:endParaRPr lang="en-US" baseline="0" dirty="0" smtClean="0"/>
          </a:p>
          <a:p>
            <a:r>
              <a:rPr lang="en-US" baseline="0" dirty="0" smtClean="0"/>
              <a:t>Thank you again and I will here for the remainder of the conference and look forward </a:t>
            </a:r>
            <a:r>
              <a:rPr lang="en-US" baseline="0" smtClean="0"/>
              <a:t>to speaking </a:t>
            </a:r>
            <a:r>
              <a:rPr lang="en-US" baseline="0" dirty="0" smtClean="0"/>
              <a:t>with you.</a:t>
            </a:r>
            <a:endParaRPr lang="en-US" dirty="0"/>
          </a:p>
        </p:txBody>
      </p:sp>
      <p:sp>
        <p:nvSpPr>
          <p:cNvPr id="4" name="Slide Number Placeholder 3"/>
          <p:cNvSpPr>
            <a:spLocks noGrp="1"/>
          </p:cNvSpPr>
          <p:nvPr>
            <p:ph type="sldNum" sz="quarter" idx="10"/>
          </p:nvPr>
        </p:nvSpPr>
        <p:spPr/>
        <p:txBody>
          <a:bodyPr/>
          <a:lstStyle/>
          <a:p>
            <a:fld id="{8CFDC237-F1FF-DC4D-9541-50C4991C3EC1}" type="slidenum">
              <a:rPr lang="en-US" smtClean="0"/>
              <a:pPr/>
              <a:t>16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500" dirty="0"/>
          </a:p>
          <a:p>
            <a:pPr>
              <a:buFont typeface="Wingdings" pitchFamily="2" charset="2"/>
              <a:buNone/>
            </a:pPr>
            <a:endParaRPr lang="en-US" dirty="0"/>
          </a:p>
        </p:txBody>
      </p:sp>
      <p:sp>
        <p:nvSpPr>
          <p:cNvPr id="4" name="Slide Number Placeholder 3"/>
          <p:cNvSpPr>
            <a:spLocks noGrp="1"/>
          </p:cNvSpPr>
          <p:nvPr>
            <p:ph type="sldNum" sz="quarter" idx="10"/>
          </p:nvPr>
        </p:nvSpPr>
        <p:spPr/>
        <p:txBody>
          <a:bodyPr/>
          <a:lstStyle/>
          <a:p>
            <a:fld id="{8CFDC237-F1FF-DC4D-9541-50C4991C3EC1}"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FDC237-F1FF-DC4D-9541-50C4991C3EC1}"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FDC237-F1FF-DC4D-9541-50C4991C3EC1}"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Efficiency</a:t>
            </a:r>
            <a:r>
              <a:rPr lang="en-US" baseline="0" dirty="0" smtClean="0"/>
              <a:t> 58% and Utilization rates</a:t>
            </a:r>
          </a:p>
          <a:p>
            <a:endParaRPr lang="en-US" dirty="0"/>
          </a:p>
        </p:txBody>
      </p:sp>
      <p:sp>
        <p:nvSpPr>
          <p:cNvPr id="4" name="Slide Number Placeholder 3"/>
          <p:cNvSpPr>
            <a:spLocks noGrp="1"/>
          </p:cNvSpPr>
          <p:nvPr>
            <p:ph type="sldNum" sz="quarter" idx="10"/>
          </p:nvPr>
        </p:nvSpPr>
        <p:spPr/>
        <p:txBody>
          <a:bodyPr/>
          <a:lstStyle/>
          <a:p>
            <a:fld id="{8CFDC237-F1FF-DC4D-9541-50C4991C3EC1}"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Discuss the 5-page guideline</a:t>
            </a:r>
          </a:p>
          <a:p>
            <a:endParaRPr lang="en-US" dirty="0" smtClean="0"/>
          </a:p>
          <a:p>
            <a:r>
              <a:rPr lang="en-US" dirty="0" smtClean="0"/>
              <a:t>-UA has three typical delivery methods: low-bid, design-build, and innovative procurement. Currently, Construction Manager at Risk is the allowable form of innovative procurement.</a:t>
            </a:r>
          </a:p>
          <a:p>
            <a:endParaRPr lang="en-US" dirty="0" smtClean="0"/>
          </a:p>
          <a:p>
            <a:r>
              <a:rPr lang="en-US" dirty="0" smtClean="0"/>
              <a:t>-Board Policy guides selection of the procurement method based on project risk and complexity and requires the University to ensure competition, price reasonableness, and the best value.  Specific written approval is required to utilize innovative procurement </a:t>
            </a:r>
          </a:p>
          <a:p>
            <a:endParaRPr lang="en-US" dirty="0" smtClean="0"/>
          </a:p>
          <a:p>
            <a:r>
              <a:rPr lang="en-US" dirty="0" smtClean="0"/>
              <a:t>-UAF developed metrics for the delivery method selection</a:t>
            </a:r>
          </a:p>
          <a:p>
            <a:endParaRPr lang="en-US" dirty="0"/>
          </a:p>
        </p:txBody>
      </p:sp>
      <p:sp>
        <p:nvSpPr>
          <p:cNvPr id="4" name="Slide Number Placeholder 3"/>
          <p:cNvSpPr>
            <a:spLocks noGrp="1"/>
          </p:cNvSpPr>
          <p:nvPr>
            <p:ph type="sldNum" sz="quarter" idx="10"/>
          </p:nvPr>
        </p:nvSpPr>
        <p:spPr/>
        <p:txBody>
          <a:bodyPr/>
          <a:lstStyle/>
          <a:p>
            <a:fld id="{8CFDC237-F1FF-DC4D-9541-50C4991C3EC1}"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Describe the use of the chart.</a:t>
            </a:r>
            <a:endParaRPr lang="en-US" dirty="0"/>
          </a:p>
        </p:txBody>
      </p:sp>
      <p:sp>
        <p:nvSpPr>
          <p:cNvPr id="4" name="Slide Number Placeholder 3"/>
          <p:cNvSpPr>
            <a:spLocks noGrp="1"/>
          </p:cNvSpPr>
          <p:nvPr>
            <p:ph type="sldNum" sz="quarter" idx="10"/>
          </p:nvPr>
        </p:nvSpPr>
        <p:spPr/>
        <p:txBody>
          <a:bodyPr/>
          <a:lstStyle/>
          <a:p>
            <a:fld id="{8CFDC237-F1FF-DC4D-9541-50C4991C3EC1}"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500" b="1" dirty="0"/>
              <a:t>Use of </a:t>
            </a:r>
            <a:r>
              <a:rPr lang="en-US" sz="1500" b="1" dirty="0" err="1"/>
              <a:t>CM@Risk</a:t>
            </a:r>
            <a:r>
              <a:rPr lang="en-US" sz="1500" b="1" dirty="0"/>
              <a:t> at UA</a:t>
            </a:r>
          </a:p>
          <a:p>
            <a:r>
              <a:rPr lang="en-US" dirty="0"/>
              <a:t>-Typical for large projects or those with high degrees of risk and complexity.</a:t>
            </a:r>
          </a:p>
          <a:p>
            <a:endParaRPr lang="en-US" dirty="0"/>
          </a:p>
          <a:p>
            <a:r>
              <a:rPr lang="en-US" dirty="0"/>
              <a:t>-Unique advantages to a University setting such as schedules and building access constrained by the academic calendar, protracted funding scenarios, and unique facility complexities such as 24-hour operations, research projects that cannot be upset, events that support the community and student body, </a:t>
            </a:r>
            <a:r>
              <a:rPr lang="en-US" dirty="0" err="1"/>
              <a:t>etc</a:t>
            </a:r>
            <a:endParaRPr lang="en-US" dirty="0"/>
          </a:p>
          <a:p>
            <a:endParaRPr lang="en-US" dirty="0"/>
          </a:p>
          <a:p>
            <a:r>
              <a:rPr lang="en-US" dirty="0"/>
              <a:t>-Early involvement and team building ensures the </a:t>
            </a:r>
            <a:r>
              <a:rPr lang="en-US" dirty="0" err="1"/>
              <a:t>CM@Risk</a:t>
            </a:r>
            <a:r>
              <a:rPr lang="en-US" dirty="0"/>
              <a:t> has a vested interest in the University's success and continuation of mission.</a:t>
            </a:r>
            <a:endParaRPr lang="en-US" dirty="0" smtClean="0"/>
          </a:p>
          <a:p>
            <a:endParaRPr lang="en-US" dirty="0"/>
          </a:p>
        </p:txBody>
      </p:sp>
      <p:sp>
        <p:nvSpPr>
          <p:cNvPr id="4" name="Slide Number Placeholder 3"/>
          <p:cNvSpPr>
            <a:spLocks noGrp="1"/>
          </p:cNvSpPr>
          <p:nvPr>
            <p:ph type="sldNum" sz="quarter" idx="10"/>
          </p:nvPr>
        </p:nvSpPr>
        <p:spPr/>
        <p:txBody>
          <a:bodyPr/>
          <a:lstStyle/>
          <a:p>
            <a:fld id="{8CFDC237-F1FF-DC4D-9541-50C4991C3EC1}"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-Single-step RFP process with Technical and Price elements used to score and select.</a:t>
            </a:r>
          </a:p>
          <a:p>
            <a:endParaRPr lang="en-US" dirty="0"/>
          </a:p>
          <a:p>
            <a:r>
              <a:rPr lang="en-US" dirty="0"/>
              <a:t>-Offeror with the highest combined technical (75%) and price (25%) score is selected for pre-construction. </a:t>
            </a:r>
          </a:p>
          <a:p>
            <a:endParaRPr lang="en-US" dirty="0"/>
          </a:p>
          <a:p>
            <a:r>
              <a:rPr lang="en-US" dirty="0"/>
              <a:t>-A construction contract is issued if UA and the </a:t>
            </a:r>
            <a:r>
              <a:rPr lang="en-US" dirty="0" err="1"/>
              <a:t>CM@Risk</a:t>
            </a:r>
            <a:r>
              <a:rPr lang="en-US" dirty="0"/>
              <a:t> can come to terms on the GMP.</a:t>
            </a:r>
          </a:p>
          <a:p>
            <a:endParaRPr lang="en-US" dirty="0"/>
          </a:p>
          <a:p>
            <a:r>
              <a:rPr lang="en-US" dirty="0"/>
              <a:t>-The GMP “cost-plus-fee” and contains limitations on what is corporate overhead versus direct job cost.</a:t>
            </a:r>
          </a:p>
          <a:p>
            <a:endParaRPr lang="en-US" dirty="0"/>
          </a:p>
          <a:p>
            <a:r>
              <a:rPr lang="en-US" dirty="0"/>
              <a:t>-The </a:t>
            </a:r>
            <a:r>
              <a:rPr lang="en-US" dirty="0" err="1"/>
              <a:t>CM@Risk</a:t>
            </a:r>
            <a:r>
              <a:rPr lang="en-US" dirty="0"/>
              <a:t> is required to select subcontractors either through an RFP process or lump-sum bid. </a:t>
            </a:r>
          </a:p>
          <a:p>
            <a:endParaRPr lang="en-US" dirty="0"/>
          </a:p>
          <a:p>
            <a:r>
              <a:rPr lang="en-US" dirty="0"/>
              <a:t>-Work is typically awarded in work packages, taking advantage of overlapping design and construction periods.</a:t>
            </a:r>
          </a:p>
          <a:p>
            <a:endParaRPr lang="en-US" dirty="0"/>
          </a:p>
        </p:txBody>
      </p:sp>
      <p:sp>
        <p:nvSpPr>
          <p:cNvPr id="4" name="Slide Number Placeholder 3"/>
          <p:cNvSpPr>
            <a:spLocks noGrp="1"/>
          </p:cNvSpPr>
          <p:nvPr>
            <p:ph type="sldNum" sz="quarter" idx="10"/>
          </p:nvPr>
        </p:nvSpPr>
        <p:spPr/>
        <p:txBody>
          <a:bodyPr/>
          <a:lstStyle/>
          <a:p>
            <a:fld id="{8CFDC237-F1FF-DC4D-9541-50C4991C3EC1}"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02492"/>
            <a:ext cx="7772400" cy="1336386"/>
          </a:xfrm>
        </p:spPr>
        <p:txBody>
          <a:bodyPr>
            <a:normAutofit/>
          </a:bodyPr>
          <a:lstStyle>
            <a:lvl1pPr>
              <a:defRPr sz="4000" b="1" i="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657317445"/>
      </p:ext>
    </p:extLst>
  </p:cSld>
  <p:clrMapOvr>
    <a:masterClrMapping/>
  </p:clrMapOvr>
  <p:transition advTm="3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w/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A028ED5-8265-C842-8712-DAA74FFD4457}" type="datetimeFigureOut">
              <a:rPr lang="en-US" smtClean="0"/>
              <a:pPr/>
              <a:t>11/17/2015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F45C7BE-D853-AF41-AED7-AEEE7525064C}" type="slidenum">
              <a:rPr lang="en-US" smtClean="0"/>
              <a:pPr/>
              <a:t>‹#›</a:t>
            </a:fld>
            <a:endParaRPr lang="en-US"/>
          </a:p>
        </p:txBody>
      </p:sp>
    </p:spTree>
    <p:extLst>
      <p:ext uri="{BB962C8B-B14F-4D97-AF65-F5344CB8AC3E}">
        <p14:creationId xmlns:p14="http://schemas.microsoft.com/office/powerpoint/2010/main" val="144632908"/>
      </p:ext>
    </p:extLst>
  </p:cSld>
  <p:clrMapOvr>
    <a:masterClrMapping/>
  </p:clrMapOvr>
  <p:transition advTm="3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umn text w/bullets, 1 pictur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199"/>
            <a:ext cx="4114800" cy="45232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A028ED5-8265-C842-8712-DAA74FFD4457}" type="datetimeFigureOut">
              <a:rPr lang="en-US" smtClean="0"/>
              <a:pPr/>
              <a:t>11/17/2015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F45C7BE-D853-AF41-AED7-AEEE7525064C}" type="slidenum">
              <a:rPr lang="en-US" smtClean="0"/>
              <a:pPr/>
              <a:t>‹#›</a:t>
            </a:fld>
            <a:endParaRPr lang="en-US"/>
          </a:p>
        </p:txBody>
      </p:sp>
      <p:sp>
        <p:nvSpPr>
          <p:cNvPr id="9" name="Picture Placeholder 8"/>
          <p:cNvSpPr>
            <a:spLocks noGrp="1"/>
          </p:cNvSpPr>
          <p:nvPr>
            <p:ph type="pic" sz="quarter" idx="13" hasCustomPrompt="1"/>
          </p:nvPr>
        </p:nvSpPr>
        <p:spPr>
          <a:xfrm>
            <a:off x="4800600" y="1600199"/>
            <a:ext cx="3886200" cy="4523260"/>
          </a:xfrm>
        </p:spPr>
        <p:txBody>
          <a:bodyPr>
            <a:normAutofit/>
          </a:bodyPr>
          <a:lstStyle>
            <a:lvl1pPr>
              <a:defRPr sz="2800"/>
            </a:lvl1pPr>
          </a:lstStyle>
          <a:p>
            <a:r>
              <a:rPr lang="en-US" dirty="0" smtClean="0"/>
              <a:t>Click icon to add picture</a:t>
            </a:r>
            <a:endParaRPr lang="en-US" dirty="0"/>
          </a:p>
        </p:txBody>
      </p:sp>
    </p:spTree>
    <p:extLst>
      <p:ext uri="{BB962C8B-B14F-4D97-AF65-F5344CB8AC3E}">
        <p14:creationId xmlns:p14="http://schemas.microsoft.com/office/powerpoint/2010/main" val="272450187"/>
      </p:ext>
    </p:extLst>
  </p:cSld>
  <p:clrMapOvr>
    <a:masterClrMapping/>
  </p:clrMapOvr>
  <p:transition advTm="3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Picture Placeholder 6"/>
          <p:cNvSpPr>
            <a:spLocks noGrp="1"/>
          </p:cNvSpPr>
          <p:nvPr>
            <p:ph type="pic" sz="quarter" idx="13" hasCustomPrompt="1"/>
          </p:nvPr>
        </p:nvSpPr>
        <p:spPr>
          <a:xfrm>
            <a:off x="457200" y="1600200"/>
            <a:ext cx="8229600" cy="4523259"/>
          </a:xfrm>
        </p:spPr>
        <p:txBody>
          <a:bodyPr/>
          <a:lstStyle>
            <a:lvl1pPr marL="0" indent="0">
              <a:buFontTx/>
              <a:buNone/>
              <a:defRPr/>
            </a:lvl1pPr>
          </a:lstStyle>
          <a:p>
            <a:r>
              <a:rPr lang="en-US" dirty="0" smtClean="0"/>
              <a:t>Click icon to add picture</a:t>
            </a:r>
            <a:endParaRPr lang="en-US" dirty="0"/>
          </a:p>
        </p:txBody>
      </p:sp>
    </p:spTree>
    <p:extLst>
      <p:ext uri="{BB962C8B-B14F-4D97-AF65-F5344CB8AC3E}">
        <p14:creationId xmlns:p14="http://schemas.microsoft.com/office/powerpoint/2010/main" val="3777648267"/>
      </p:ext>
    </p:extLst>
  </p:cSld>
  <p:clrMapOvr>
    <a:masterClrMapping/>
  </p:clrMapOvr>
  <p:transition advTm="3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only">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03188" y="88900"/>
            <a:ext cx="8958262" cy="6130925"/>
          </a:xfrm>
        </p:spPr>
        <p:txBody>
          <a:bodyPr/>
          <a:lstStyle>
            <a:lvl1pPr marL="0" indent="0">
              <a:buFontTx/>
              <a:buNone/>
              <a:defRPr/>
            </a:lvl1pPr>
          </a:lstStyle>
          <a:p>
            <a:r>
              <a:rPr lang="en-US" dirty="0" smtClean="0"/>
              <a:t>Click icon to add picture</a:t>
            </a:r>
            <a:endParaRPr lang="en-US" dirty="0"/>
          </a:p>
        </p:txBody>
      </p:sp>
    </p:spTree>
    <p:extLst>
      <p:ext uri="{BB962C8B-B14F-4D97-AF65-F5344CB8AC3E}">
        <p14:creationId xmlns:p14="http://schemas.microsoft.com/office/powerpoint/2010/main" val="346534703"/>
      </p:ext>
    </p:extLst>
  </p:cSld>
  <p:clrMapOvr>
    <a:masterClrMapping/>
  </p:clrMapOvr>
  <p:transition advTm="3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CA028ED5-8265-C842-8712-DAA74FFD4457}" type="datetimeFigureOut">
              <a:rPr lang="en-US" smtClean="0"/>
              <a:pPr/>
              <a:t>11/17/2015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F45C7BE-D853-AF41-AED7-AEEE7525064C}" type="slidenum">
              <a:rPr lang="en-US" smtClean="0"/>
              <a:pPr/>
              <a:t>‹#›</a:t>
            </a:fld>
            <a:endParaRPr lang="en-US"/>
          </a:p>
        </p:txBody>
      </p:sp>
    </p:spTree>
    <p:extLst>
      <p:ext uri="{BB962C8B-B14F-4D97-AF65-F5344CB8AC3E}">
        <p14:creationId xmlns:p14="http://schemas.microsoft.com/office/powerpoint/2010/main" val="2764840493"/>
      </p:ext>
    </p:extLst>
  </p:cSld>
  <p:clrMapOvr>
    <a:masterClrMapping/>
  </p:clrMapOvr>
  <p:transition advTm="3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quarter" idx="10"/>
          </p:nvPr>
        </p:nvSpPr>
        <p:spPr>
          <a:xfrm>
            <a:off x="457200" y="1600200"/>
            <a:ext cx="4005072" cy="45232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Content Placeholder 3"/>
          <p:cNvSpPr>
            <a:spLocks noGrp="1"/>
          </p:cNvSpPr>
          <p:nvPr>
            <p:ph sz="quarter" idx="11"/>
          </p:nvPr>
        </p:nvSpPr>
        <p:spPr>
          <a:xfrm>
            <a:off x="4681728" y="1600200"/>
            <a:ext cx="4005072" cy="45232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3025116"/>
      </p:ext>
    </p:extLst>
  </p:cSld>
  <p:clrMapOvr>
    <a:masterClrMapping/>
  </p:clrMapOvr>
  <p:transition advTm="3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1115777"/>
      </p:ext>
    </p:extLst>
  </p:cSld>
  <p:clrMapOvr>
    <a:masterClrMapping/>
  </p:clrMapOvr>
  <p:transition advTm="3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
    <p:bg>
      <p:bgPr>
        <a:blipFill rotWithShape="1">
          <a:blip r:embed="rId2" cstate="prin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1114065"/>
      </p:ext>
    </p:extLst>
  </p:cSld>
  <p:clrMapOvr>
    <a:masterClrMapping/>
  </p:clrMapOvr>
  <p:transition advTm="3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1" cstate="prin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570094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9" r:id="rId4"/>
    <p:sldLayoutId id="2147483670" r:id="rId5"/>
    <p:sldLayoutId id="2147483666" r:id="rId6"/>
    <p:sldLayoutId id="2147483671" r:id="rId7"/>
    <p:sldLayoutId id="2147483667" r:id="rId8"/>
    <p:sldLayoutId id="2147483668" r:id="rId9"/>
  </p:sldLayoutIdLst>
  <p:transition advTm="3000">
    <p:fade/>
  </p:transition>
  <p:timing>
    <p:tnLst>
      <p:par>
        <p:cTn id="1" dur="indefinite" restart="never" nodeType="tmRoot"/>
      </p:par>
    </p:tnLst>
  </p:timing>
  <p:txStyles>
    <p:titleStyle>
      <a:lvl1pPr algn="ctr" defTabSz="457200" rtl="0" eaLnBrk="1" latinLnBrk="0" hangingPunct="1">
        <a:spcBef>
          <a:spcPct val="0"/>
        </a:spcBef>
        <a:buNone/>
        <a:defRPr sz="4400" kern="1200">
          <a:solidFill>
            <a:schemeClr val="tx2"/>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23619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23619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23619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23619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23619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7.emf"/><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oleObject" Target="../embeddings/Microsoft_Excel_97-2003_Worksheet2.xls"/><Relationship Id="rId5" Type="http://schemas.openxmlformats.org/officeDocument/2006/relationships/image" Target="../media/image16.emf"/><Relationship Id="rId4" Type="http://schemas.openxmlformats.org/officeDocument/2006/relationships/oleObject" Target="../embeddings/Microsoft_Excel_97-2003_Worksheet1.xls"/></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PROJECTS\Life Sciences\LFRF\440 Reports_and_Documents\444 Photos\Murie Building Final Pictures\Ken_Graham_Art_Photoshop_Images\PowerPoint\2380-MurieBldg-Ext-31-2-2.jpg"/>
          <p:cNvPicPr>
            <a:picLocks noChangeAspect="1" noChangeArrowheads="1"/>
          </p:cNvPicPr>
          <p:nvPr/>
        </p:nvPicPr>
        <p:blipFill>
          <a:blip r:embed="rId3"/>
          <a:srcRect/>
          <a:stretch>
            <a:fillRect/>
          </a:stretch>
        </p:blipFill>
        <p:spPr bwMode="auto">
          <a:xfrm>
            <a:off x="1" y="2"/>
            <a:ext cx="9144000" cy="6209730"/>
          </a:xfrm>
          <a:prstGeom prst="rect">
            <a:avLst/>
          </a:prstGeom>
          <a:noFill/>
        </p:spPr>
      </p:pic>
      <p:sp>
        <p:nvSpPr>
          <p:cNvPr id="4" name="Title 1"/>
          <p:cNvSpPr txBox="1">
            <a:spLocks/>
          </p:cNvSpPr>
          <p:nvPr/>
        </p:nvSpPr>
        <p:spPr>
          <a:xfrm>
            <a:off x="-1" y="2"/>
            <a:ext cx="9144001" cy="1336386"/>
          </a:xfrm>
          <a:prstGeom prst="rect">
            <a:avLst/>
          </a:prstGeom>
        </p:spPr>
        <p:txBody>
          <a:bodyP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solidFill>
                  <a:schemeClr val="tx2"/>
                </a:solidFill>
                <a:effectLst/>
                <a:uLnTx/>
                <a:uFillTx/>
                <a:latin typeface="+mj-lt"/>
                <a:ea typeface="+mj-ea"/>
                <a:cs typeface="+mj-cs"/>
              </a:rPr>
              <a:t>Campus Growth and CM/GC</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dirty="0" smtClean="0">
                <a:solidFill>
                  <a:schemeClr val="tx2"/>
                </a:solidFill>
                <a:latin typeface="+mj-lt"/>
                <a:ea typeface="+mj-ea"/>
                <a:cs typeface="+mj-cs"/>
              </a:rPr>
              <a:t>University of Alaska Fairbanks</a:t>
            </a:r>
            <a:endParaRPr kumimoji="0" lang="en-US" sz="2000" b="0" i="0" u="none" strike="noStrike" kern="1200" cap="none" spc="0" normalizeH="0" baseline="0" noProof="0" dirty="0">
              <a:ln>
                <a:noFill/>
              </a:ln>
              <a:solidFill>
                <a:schemeClr val="tx2"/>
              </a:solidFill>
              <a:effectLst/>
              <a:uLnTx/>
              <a:uFillTx/>
              <a:latin typeface="+mj-lt"/>
              <a:ea typeface="+mj-ea"/>
              <a:cs typeface="+mj-cs"/>
            </a:endParaRPr>
          </a:p>
        </p:txBody>
      </p:sp>
      <p:sp>
        <p:nvSpPr>
          <p:cNvPr id="5" name="Title 1"/>
          <p:cNvSpPr txBox="1">
            <a:spLocks/>
          </p:cNvSpPr>
          <p:nvPr/>
        </p:nvSpPr>
        <p:spPr>
          <a:xfrm>
            <a:off x="2702257" y="5051863"/>
            <a:ext cx="6441743" cy="1157869"/>
          </a:xfrm>
          <a:prstGeom prst="rect">
            <a:avLst/>
          </a:prstGeom>
        </p:spPr>
        <p:txBody>
          <a:bodyPr>
            <a:noAutofit/>
          </a:bodyPr>
          <a:lstStyle/>
          <a:p>
            <a:pPr lvl="0" algn="r">
              <a:spcBef>
                <a:spcPct val="0"/>
              </a:spcBef>
            </a:pPr>
            <a:r>
              <a:rPr lang="en-US" sz="2400" b="1" dirty="0" smtClean="0">
                <a:solidFill>
                  <a:schemeClr val="bg1"/>
                </a:solidFill>
              </a:rPr>
              <a:t>Inspiring discovery.</a:t>
            </a:r>
          </a:p>
          <a:p>
            <a:pPr lvl="0" algn="r">
              <a:spcBef>
                <a:spcPct val="0"/>
              </a:spcBef>
            </a:pPr>
            <a:r>
              <a:rPr lang="en-US" sz="2400" b="1" dirty="0" smtClean="0">
                <a:solidFill>
                  <a:schemeClr val="bg1"/>
                </a:solidFill>
              </a:rPr>
              <a:t> Inspiring greatness.</a:t>
            </a:r>
          </a:p>
          <a:p>
            <a:pPr lvl="0" algn="r">
              <a:spcBef>
                <a:spcPct val="0"/>
              </a:spcBef>
            </a:pPr>
            <a:r>
              <a:rPr lang="en-US" sz="2400" b="1" dirty="0" smtClean="0">
                <a:solidFill>
                  <a:schemeClr val="bg1"/>
                </a:solidFill>
              </a:rPr>
              <a:t> Inspiring, naturally.</a:t>
            </a:r>
            <a:endParaRPr kumimoji="0" lang="en-US" sz="2400" b="0" i="0" u="none" strike="noStrike" kern="1200" cap="none" spc="0" normalizeH="0" baseline="0" noProof="0" dirty="0">
              <a:ln>
                <a:noFill/>
              </a:ln>
              <a:solidFill>
                <a:schemeClr val="bg1"/>
              </a:solidFill>
              <a:effectLst/>
              <a:uLnTx/>
              <a:uFillTx/>
              <a:latin typeface="+mj-lt"/>
              <a:ea typeface="+mj-ea"/>
              <a:cs typeface="+mj-cs"/>
            </a:endParaRPr>
          </a:p>
        </p:txBody>
      </p:sp>
      <p:sp>
        <p:nvSpPr>
          <p:cNvPr id="6" name="Title 1"/>
          <p:cNvSpPr txBox="1">
            <a:spLocks/>
          </p:cNvSpPr>
          <p:nvPr/>
        </p:nvSpPr>
        <p:spPr>
          <a:xfrm>
            <a:off x="-1" y="5349996"/>
            <a:ext cx="2702256" cy="561601"/>
          </a:xfrm>
          <a:prstGeom prst="rect">
            <a:avLst/>
          </a:prstGeom>
        </p:spPr>
        <p:txBody>
          <a:bodyPr>
            <a:noAutofit/>
          </a:bodyPr>
          <a:lstStyle/>
          <a:p>
            <a:pPr lvl="0">
              <a:spcBef>
                <a:spcPct val="0"/>
              </a:spcBef>
            </a:pPr>
            <a:r>
              <a:rPr lang="en-US" sz="1400" b="1" dirty="0" smtClean="0">
                <a:solidFill>
                  <a:schemeClr val="bg1"/>
                </a:solidFill>
              </a:rPr>
              <a:t>Cameron Wohlford, PE</a:t>
            </a:r>
          </a:p>
          <a:p>
            <a:pPr lvl="0">
              <a:spcBef>
                <a:spcPct val="0"/>
              </a:spcBef>
            </a:pPr>
            <a:r>
              <a:rPr lang="en-US" sz="1400" b="1" dirty="0" smtClean="0">
                <a:solidFill>
                  <a:schemeClr val="bg1"/>
                </a:solidFill>
              </a:rPr>
              <a:t>Mike </a:t>
            </a:r>
            <a:r>
              <a:rPr lang="en-US" sz="1400" b="1" dirty="0" err="1" smtClean="0">
                <a:solidFill>
                  <a:schemeClr val="bg1"/>
                </a:solidFill>
              </a:rPr>
              <a:t>Ruckhaus</a:t>
            </a:r>
            <a:r>
              <a:rPr lang="en-US" sz="1400" b="1" dirty="0" smtClean="0">
                <a:solidFill>
                  <a:schemeClr val="bg1"/>
                </a:solidFill>
              </a:rPr>
              <a:t>, PE</a:t>
            </a:r>
          </a:p>
          <a:p>
            <a:pPr lvl="0">
              <a:spcBef>
                <a:spcPct val="0"/>
              </a:spcBef>
            </a:pPr>
            <a:r>
              <a:rPr kumimoji="0" lang="en-US" sz="1400" b="1" i="0" u="none" strike="noStrike" kern="1200" cap="none" spc="0" normalizeH="0" baseline="0" noProof="0" dirty="0" smtClean="0">
                <a:ln>
                  <a:noFill/>
                </a:ln>
                <a:solidFill>
                  <a:schemeClr val="bg1"/>
                </a:solidFill>
                <a:effectLst/>
                <a:uLnTx/>
                <a:uFillTx/>
                <a:latin typeface="+mj-lt"/>
                <a:ea typeface="+mj-ea"/>
                <a:cs typeface="+mj-cs"/>
              </a:rPr>
              <a:t>Sr. Project Manager</a:t>
            </a:r>
            <a:endParaRPr kumimoji="0" lang="en-US" sz="1400" b="0"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4140059763"/>
      </p:ext>
    </p:extLst>
  </p:cSld>
  <p:clrMapOvr>
    <a:masterClrMapping/>
  </p:clrMapOvr>
  <p:transition advClick="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16728" y="209220"/>
            <a:ext cx="3980987" cy="6678751"/>
          </a:xfrm>
          <a:prstGeom prst="rect">
            <a:avLst/>
          </a:prstGeom>
          <a:noFill/>
        </p:spPr>
        <p:txBody>
          <a:bodyPr wrap="square" rtlCol="0">
            <a:spAutoFit/>
          </a:bodyPr>
          <a:lstStyle/>
          <a:p>
            <a:r>
              <a:rPr lang="en-US" sz="2800" b="1" dirty="0" smtClean="0"/>
              <a:t>UA </a:t>
            </a:r>
            <a:r>
              <a:rPr lang="en-US" sz="2800" b="1" dirty="0" err="1" smtClean="0"/>
              <a:t>CM@Risk</a:t>
            </a:r>
            <a:r>
              <a:rPr lang="en-US" sz="2800" b="1" dirty="0" smtClean="0"/>
              <a:t> Services</a:t>
            </a:r>
          </a:p>
          <a:p>
            <a:endParaRPr lang="en-US" sz="1600" dirty="0" smtClean="0"/>
          </a:p>
          <a:p>
            <a:r>
              <a:rPr lang="en-US" sz="1600" dirty="0" smtClean="0"/>
              <a:t>-Pre-Construction Services</a:t>
            </a:r>
          </a:p>
          <a:p>
            <a:endParaRPr lang="en-US" sz="1600" dirty="0" smtClean="0"/>
          </a:p>
          <a:p>
            <a:r>
              <a:rPr lang="en-US" sz="1600" dirty="0" smtClean="0"/>
              <a:t>-Cost-plus-fixed-fee construction services</a:t>
            </a:r>
          </a:p>
          <a:p>
            <a:endParaRPr lang="en-US" sz="1600" dirty="0"/>
          </a:p>
          <a:p>
            <a:r>
              <a:rPr lang="en-US" sz="1600" dirty="0" smtClean="0"/>
              <a:t>-UA reserves the right to award all or none of the work</a:t>
            </a:r>
          </a:p>
          <a:p>
            <a:endParaRPr lang="en-US" sz="1600" dirty="0" smtClean="0"/>
          </a:p>
          <a:p>
            <a:r>
              <a:rPr lang="en-US" sz="1600" dirty="0" smtClean="0"/>
              <a:t>-Work Packages and Long-lead Material Procurement</a:t>
            </a:r>
          </a:p>
          <a:p>
            <a:endParaRPr lang="en-US" sz="1600" dirty="0" smtClean="0"/>
          </a:p>
          <a:p>
            <a:r>
              <a:rPr lang="en-US" sz="1600" dirty="0" smtClean="0"/>
              <a:t>-Limits on self-performed work</a:t>
            </a:r>
          </a:p>
          <a:p>
            <a:endParaRPr lang="en-US" sz="1600" dirty="0" smtClean="0"/>
          </a:p>
          <a:p>
            <a:r>
              <a:rPr lang="en-US" sz="1600" dirty="0" smtClean="0"/>
              <a:t>-</a:t>
            </a:r>
            <a:r>
              <a:rPr lang="en-US" sz="1600" dirty="0" err="1" smtClean="0"/>
              <a:t>CM@Risk</a:t>
            </a:r>
            <a:r>
              <a:rPr lang="en-US" sz="1600" dirty="0" smtClean="0"/>
              <a:t> </a:t>
            </a:r>
            <a:r>
              <a:rPr lang="en-US" sz="1600" dirty="0"/>
              <a:t>is required to select subcontractors </a:t>
            </a:r>
            <a:r>
              <a:rPr lang="en-US" sz="1600" dirty="0" smtClean="0"/>
              <a:t>through defined process</a:t>
            </a:r>
            <a:endParaRPr lang="en-US" sz="1600" dirty="0"/>
          </a:p>
          <a:p>
            <a:endParaRPr lang="en-US" sz="1600" dirty="0"/>
          </a:p>
          <a:p>
            <a:r>
              <a:rPr lang="en-US" sz="1600" dirty="0" smtClean="0"/>
              <a:t>-Joint Contingency Management</a:t>
            </a:r>
          </a:p>
          <a:p>
            <a:endParaRPr lang="en-US" sz="1600" dirty="0"/>
          </a:p>
          <a:p>
            <a:r>
              <a:rPr lang="en-US" sz="1600" dirty="0" smtClean="0"/>
              <a:t>-Real time budget forecasting</a:t>
            </a:r>
          </a:p>
          <a:p>
            <a:endParaRPr lang="en-US" sz="1600" dirty="0"/>
          </a:p>
          <a:p>
            <a:endParaRPr lang="en-US" sz="1600" dirty="0" smtClean="0"/>
          </a:p>
          <a:p>
            <a:endParaRPr lang="en-US" sz="1600" dirty="0"/>
          </a:p>
          <a:p>
            <a:endParaRPr lang="en-US" sz="1600" dirty="0" smtClean="0"/>
          </a:p>
          <a:p>
            <a:endParaRPr lang="en-US" sz="1600" dirty="0" smtClean="0"/>
          </a:p>
        </p:txBody>
      </p:sp>
      <p:pic>
        <p:nvPicPr>
          <p:cNvPr id="8194" name="Picture 2" descr="S:\SWAPMEET\Cameron\CMAR_Presentation_2015-Nov\View from Southea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5939" y="209220"/>
            <a:ext cx="4564509" cy="295928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8196" name="Picture 4" descr="S:\SWAPMEET\Cameron\CMAR_Presentation_2015-Nov\view from atkins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939" y="3168502"/>
            <a:ext cx="4564509" cy="29626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5467482"/>
      </p:ext>
    </p:extLst>
  </p:cSld>
  <p:clrMapOvr>
    <a:masterClrMapping/>
  </p:clrMapOvr>
  <p:transition advClick="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wohlford\Desktop\DOT Presentation\aerial view of s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8835"/>
            <a:ext cx="4125433" cy="28356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9144000" cy="646331"/>
          </a:xfrm>
          <a:prstGeom prst="rect">
            <a:avLst/>
          </a:prstGeom>
          <a:solidFill>
            <a:schemeClr val="bg2">
              <a:lumMod val="20000"/>
              <a:lumOff val="80000"/>
              <a:alpha val="50000"/>
            </a:schemeClr>
          </a:solidFill>
        </p:spPr>
        <p:txBody>
          <a:bodyPr wrap="square" rtlCol="0">
            <a:spAutoFit/>
          </a:bodyPr>
          <a:lstStyle/>
          <a:p>
            <a:pPr algn="ctr"/>
            <a:r>
              <a:rPr lang="en-US" sz="3600" b="1" dirty="0" smtClean="0"/>
              <a:t>CM@Risk: Successes and Lessons Learned</a:t>
            </a:r>
            <a:endParaRPr lang="en-US" sz="1600" b="1" dirty="0" smtClean="0"/>
          </a:p>
        </p:txBody>
      </p:sp>
      <p:sp>
        <p:nvSpPr>
          <p:cNvPr id="6" name="TextBox 5"/>
          <p:cNvSpPr txBox="1"/>
          <p:nvPr/>
        </p:nvSpPr>
        <p:spPr>
          <a:xfrm>
            <a:off x="4125433" y="646331"/>
            <a:ext cx="5018567" cy="4462760"/>
          </a:xfrm>
          <a:prstGeom prst="rect">
            <a:avLst/>
          </a:prstGeom>
          <a:noFill/>
        </p:spPr>
        <p:txBody>
          <a:bodyPr wrap="square" rtlCol="0">
            <a:spAutoFit/>
          </a:bodyPr>
          <a:lstStyle/>
          <a:p>
            <a:r>
              <a:rPr lang="en-US" sz="2400" dirty="0" smtClean="0"/>
              <a:t>Successes</a:t>
            </a:r>
          </a:p>
          <a:p>
            <a:r>
              <a:rPr lang="en-US" sz="2000" dirty="0"/>
              <a:t>-</a:t>
            </a:r>
            <a:r>
              <a:rPr lang="en-US" sz="2000" dirty="0" smtClean="0"/>
              <a:t>Managing the risk to academic and research programs</a:t>
            </a:r>
          </a:p>
          <a:p>
            <a:endParaRPr lang="en-US" sz="2000" dirty="0" smtClean="0"/>
          </a:p>
          <a:p>
            <a:r>
              <a:rPr lang="en-US" sz="2000" dirty="0" smtClean="0"/>
              <a:t>-Cost certainty and ability to maneuver contract dates around funding dates</a:t>
            </a:r>
          </a:p>
          <a:p>
            <a:endParaRPr lang="en-US" sz="2000" dirty="0" smtClean="0"/>
          </a:p>
          <a:p>
            <a:r>
              <a:rPr lang="en-US" sz="2000" dirty="0" smtClean="0"/>
              <a:t>-First reaction to an issue is solution based, not cost based</a:t>
            </a:r>
          </a:p>
          <a:p>
            <a:endParaRPr lang="en-US" sz="2000" dirty="0" smtClean="0"/>
          </a:p>
          <a:p>
            <a:r>
              <a:rPr lang="en-US" sz="2000" dirty="0" smtClean="0"/>
              <a:t>-CM@Risk takes full ownership of the QC program which is key for legacy buildings</a:t>
            </a:r>
          </a:p>
          <a:p>
            <a:endParaRPr lang="en-US" sz="2000" dirty="0" smtClean="0"/>
          </a:p>
          <a:p>
            <a:r>
              <a:rPr lang="en-US" sz="2000" dirty="0" smtClean="0"/>
              <a:t>-Constructability Reviews during design</a:t>
            </a:r>
          </a:p>
        </p:txBody>
      </p:sp>
      <p:pic>
        <p:nvPicPr>
          <p:cNvPr id="9218" name="Picture 2" descr="V:\DDC\ARCHIVED PROJECTS\Arctic_Health_Research_Building_FS901\AHRP2\440 Reports &amp; Documents\444 Photos\6-24-10\downloaded 6-24-10 03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584444"/>
            <a:ext cx="4125433"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855881"/>
      </p:ext>
    </p:extLst>
  </p:cSld>
  <p:clrMapOvr>
    <a:masterClrMapping/>
  </p:clrMapOvr>
  <p:transition advClick="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46331"/>
          </a:xfrm>
          <a:prstGeom prst="rect">
            <a:avLst/>
          </a:prstGeom>
          <a:solidFill>
            <a:schemeClr val="bg2">
              <a:lumMod val="20000"/>
              <a:lumOff val="80000"/>
              <a:alpha val="50000"/>
            </a:schemeClr>
          </a:solidFill>
        </p:spPr>
        <p:txBody>
          <a:bodyPr wrap="square" rtlCol="0">
            <a:spAutoFit/>
          </a:bodyPr>
          <a:lstStyle/>
          <a:p>
            <a:pPr algn="ctr"/>
            <a:r>
              <a:rPr lang="en-US" sz="3600" b="1" dirty="0"/>
              <a:t>CM@Risk: Successes and Lessons Learned</a:t>
            </a:r>
            <a:endParaRPr lang="en-US" sz="1600" b="1" dirty="0"/>
          </a:p>
        </p:txBody>
      </p:sp>
      <p:sp>
        <p:nvSpPr>
          <p:cNvPr id="7" name="TextBox 6"/>
          <p:cNvSpPr txBox="1"/>
          <p:nvPr/>
        </p:nvSpPr>
        <p:spPr>
          <a:xfrm>
            <a:off x="119427" y="3719786"/>
            <a:ext cx="8822551" cy="2554545"/>
          </a:xfrm>
          <a:prstGeom prst="rect">
            <a:avLst/>
          </a:prstGeom>
          <a:noFill/>
        </p:spPr>
        <p:txBody>
          <a:bodyPr wrap="square" rtlCol="0">
            <a:spAutoFit/>
          </a:bodyPr>
          <a:lstStyle/>
          <a:p>
            <a:r>
              <a:rPr lang="en-US" sz="2000" dirty="0" smtClean="0"/>
              <a:t>-Transparent delivery method</a:t>
            </a:r>
            <a:endParaRPr lang="en-US" sz="2000" dirty="0"/>
          </a:p>
          <a:p>
            <a:endParaRPr lang="en-US" sz="2000" dirty="0" smtClean="0"/>
          </a:p>
          <a:p>
            <a:r>
              <a:rPr lang="en-US" sz="2000" dirty="0" smtClean="0"/>
              <a:t>-Adaptable to a stop-start funding plan</a:t>
            </a:r>
          </a:p>
          <a:p>
            <a:endParaRPr lang="en-US" sz="2000" dirty="0" smtClean="0"/>
          </a:p>
          <a:p>
            <a:r>
              <a:rPr lang="en-US" sz="2000" dirty="0" smtClean="0"/>
              <a:t>-Strategic Planning is easier and builds on the team dynamic between the CM@Risk, Designer, and Owner.</a:t>
            </a:r>
          </a:p>
          <a:p>
            <a:endParaRPr lang="en-US" sz="2000" dirty="0"/>
          </a:p>
          <a:p>
            <a:r>
              <a:rPr lang="en-US" sz="2000" dirty="0" smtClean="0"/>
              <a:t>-Realized savings to the University</a:t>
            </a:r>
          </a:p>
        </p:txBody>
      </p:sp>
      <p:pic>
        <p:nvPicPr>
          <p:cNvPr id="5122" name="Picture 2" descr="S:\PROJECTS\Life Sciences\LFRF\440 Reports_and_Documents\444 Photos\Murie Building Final Pictures\MurieBldg_MechEl_©KGP\med_rez\2380-MurieBldg-MechEl-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7893" y="646332"/>
            <a:ext cx="4400182" cy="292713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S:\PROJECTS\Life Sciences\LFRF\440 Reports_and_Documents\444 Photos\2011\Time Lapse - fixed pt pics\01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757" y="646331"/>
            <a:ext cx="3901019" cy="2925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001438"/>
      </p:ext>
    </p:extLst>
  </p:cSld>
  <p:clrMapOvr>
    <a:masterClrMapping/>
  </p:clrMapOvr>
  <p:transition advClick="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46331"/>
          </a:xfrm>
          <a:prstGeom prst="rect">
            <a:avLst/>
          </a:prstGeom>
          <a:solidFill>
            <a:schemeClr val="bg2">
              <a:lumMod val="20000"/>
              <a:lumOff val="80000"/>
              <a:alpha val="50000"/>
            </a:schemeClr>
          </a:solidFill>
        </p:spPr>
        <p:txBody>
          <a:bodyPr wrap="square" rtlCol="0">
            <a:spAutoFit/>
          </a:bodyPr>
          <a:lstStyle/>
          <a:p>
            <a:pPr algn="ctr"/>
            <a:r>
              <a:rPr lang="en-US" sz="3600" b="1" dirty="0"/>
              <a:t>CM@Risk: Successes and Lessons Learned</a:t>
            </a:r>
            <a:endParaRPr lang="en-US" sz="1600" b="1" dirty="0"/>
          </a:p>
        </p:txBody>
      </p:sp>
      <p:sp>
        <p:nvSpPr>
          <p:cNvPr id="6" name="TextBox 5"/>
          <p:cNvSpPr txBox="1"/>
          <p:nvPr/>
        </p:nvSpPr>
        <p:spPr>
          <a:xfrm>
            <a:off x="286006" y="646331"/>
            <a:ext cx="8432691" cy="2708434"/>
          </a:xfrm>
          <a:prstGeom prst="rect">
            <a:avLst/>
          </a:prstGeom>
          <a:noFill/>
        </p:spPr>
        <p:txBody>
          <a:bodyPr wrap="square" rtlCol="0">
            <a:spAutoFit/>
          </a:bodyPr>
          <a:lstStyle/>
          <a:p>
            <a:r>
              <a:rPr lang="en-US" sz="2400" dirty="0" smtClean="0"/>
              <a:t>Lessons Learned</a:t>
            </a:r>
          </a:p>
          <a:p>
            <a:r>
              <a:rPr lang="en-US" sz="2000" dirty="0" smtClean="0"/>
              <a:t>-General Conditions cost can be tedious to manage</a:t>
            </a:r>
            <a:endParaRPr lang="en-US" sz="800" dirty="0" smtClean="0"/>
          </a:p>
          <a:p>
            <a:endParaRPr lang="en-US" sz="800" dirty="0" smtClean="0"/>
          </a:p>
          <a:p>
            <a:r>
              <a:rPr lang="en-US" sz="2000" dirty="0" smtClean="0"/>
              <a:t>-Ownership of schedule float is shared in a CMAR</a:t>
            </a:r>
          </a:p>
          <a:p>
            <a:endParaRPr lang="en-US" sz="1000" dirty="0" smtClean="0"/>
          </a:p>
          <a:p>
            <a:r>
              <a:rPr lang="en-US" sz="2000" dirty="0"/>
              <a:t>-Single-step Selection Process vs. Two-Step</a:t>
            </a:r>
          </a:p>
          <a:p>
            <a:endParaRPr lang="en-US" sz="1000" dirty="0"/>
          </a:p>
          <a:p>
            <a:r>
              <a:rPr lang="en-US" sz="2000" dirty="0"/>
              <a:t>-Management of Misconceptions</a:t>
            </a:r>
          </a:p>
          <a:p>
            <a:endParaRPr lang="en-US" sz="1000" dirty="0"/>
          </a:p>
          <a:p>
            <a:r>
              <a:rPr lang="en-US" sz="2000" dirty="0"/>
              <a:t>-Warranty Management</a:t>
            </a:r>
          </a:p>
          <a:p>
            <a:endParaRPr lang="en-US" sz="800" dirty="0" smtClean="0"/>
          </a:p>
        </p:txBody>
      </p:sp>
      <p:pic>
        <p:nvPicPr>
          <p:cNvPr id="4098" name="Picture 2" descr="S:\PROJECTS\Engineering Facility\ENNF\440 Reports_and_Documents\444 Photos\Photos_DDCJournal\excavation completed then winter aga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833" y="3354765"/>
            <a:ext cx="3952650" cy="296448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S:\PROJECTS\West Ridge\WRARF\440 Reports_and_Documents\444 Photos\2015\2015-04-24\IMG_02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9355" y="3354765"/>
            <a:ext cx="3952649" cy="2964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043030"/>
      </p:ext>
    </p:extLst>
  </p:cSld>
  <p:clrMapOvr>
    <a:masterClrMapping/>
  </p:clrMapOvr>
  <p:transition advClick="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646331"/>
          </a:xfrm>
          <a:prstGeom prst="rect">
            <a:avLst/>
          </a:prstGeom>
          <a:noFill/>
          <a:ln>
            <a:noFill/>
          </a:ln>
        </p:spPr>
        <p:txBody>
          <a:bodyPr wrap="square" rtlCol="0">
            <a:spAutoFit/>
          </a:bodyPr>
          <a:lstStyle/>
          <a:p>
            <a:pPr algn="ctr"/>
            <a:r>
              <a:rPr lang="en-US" sz="3600" b="1" dirty="0"/>
              <a:t>CM@Risk: Successes and Lessons Learned</a:t>
            </a:r>
            <a:endParaRPr lang="en-US" sz="1600" b="1" dirty="0"/>
          </a:p>
        </p:txBody>
      </p:sp>
      <p:sp>
        <p:nvSpPr>
          <p:cNvPr id="6" name="TextBox 5"/>
          <p:cNvSpPr txBox="1"/>
          <p:nvPr/>
        </p:nvSpPr>
        <p:spPr>
          <a:xfrm>
            <a:off x="0" y="665341"/>
            <a:ext cx="9144000" cy="1785104"/>
          </a:xfrm>
          <a:prstGeom prst="rect">
            <a:avLst/>
          </a:prstGeom>
          <a:noFill/>
        </p:spPr>
        <p:txBody>
          <a:bodyPr wrap="square" rtlCol="0">
            <a:spAutoFit/>
          </a:bodyPr>
          <a:lstStyle/>
          <a:p>
            <a:r>
              <a:rPr lang="en-US" sz="2000" dirty="0" smtClean="0"/>
              <a:t>-Shifting design ownership</a:t>
            </a:r>
          </a:p>
          <a:p>
            <a:endParaRPr lang="en-US" sz="1000" dirty="0" smtClean="0"/>
          </a:p>
          <a:p>
            <a:r>
              <a:rPr lang="en-US" sz="2000" dirty="0" smtClean="0"/>
              <a:t>-General Conditions Cost Management for </a:t>
            </a:r>
            <a:r>
              <a:rPr lang="en-US" sz="2000" dirty="0" err="1" smtClean="0"/>
              <a:t>CM@Risk</a:t>
            </a:r>
            <a:r>
              <a:rPr lang="en-US" sz="2000" dirty="0" smtClean="0"/>
              <a:t> and Pre-selected Subs</a:t>
            </a:r>
          </a:p>
          <a:p>
            <a:endParaRPr lang="en-US" sz="1000" dirty="0"/>
          </a:p>
          <a:p>
            <a:r>
              <a:rPr lang="en-US" sz="2000" dirty="0" smtClean="0"/>
              <a:t>-Subcontractor selection must be competitive</a:t>
            </a:r>
          </a:p>
          <a:p>
            <a:endParaRPr lang="en-US" sz="1000" dirty="0"/>
          </a:p>
          <a:p>
            <a:r>
              <a:rPr lang="en-US" sz="2000" dirty="0" smtClean="0"/>
              <a:t>-Flexibility to accelerate or decelerate construction based on funding</a:t>
            </a:r>
          </a:p>
        </p:txBody>
      </p:sp>
      <p:pic>
        <p:nvPicPr>
          <p:cNvPr id="4098" name="Picture 2" descr="S:\PROJECTS\Life Sciences\LFRF\440 Reports_and_Documents\444 Photos\2011\7.July 2011\7-12-11 Steel Milestone\TP-11-3081-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95600"/>
            <a:ext cx="5103628" cy="340352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S:\PROJECTS\Engineering Facility\ENNF\440 Reports_and_Documents\444 Photos\Ken_Graham_Photos_2015_ENNF\2434bcd-EngineeringBldgUAF_©KGP\2434c-EngineeringBldgUAF_©KGP\med_rez\2434c-EngineeringBldgUAF-2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815" y="2895600"/>
            <a:ext cx="5132018" cy="3403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728287"/>
      </p:ext>
    </p:extLst>
  </p:cSld>
  <p:clrMapOvr>
    <a:masterClrMapping/>
  </p:clrMapOvr>
  <p:transition advClick="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0736" y="568445"/>
            <a:ext cx="8723141" cy="2862322"/>
          </a:xfrm>
          <a:prstGeom prst="rect">
            <a:avLst/>
          </a:prstGeom>
          <a:noFill/>
        </p:spPr>
        <p:txBody>
          <a:bodyPr wrap="square" rtlCol="0">
            <a:spAutoFit/>
          </a:bodyPr>
          <a:lstStyle/>
          <a:p>
            <a:r>
              <a:rPr lang="en-US" dirty="0" smtClean="0"/>
              <a:t>CM@Risk has excelled in all of the standard benchmarks</a:t>
            </a:r>
          </a:p>
          <a:p>
            <a:r>
              <a:rPr lang="en-US" dirty="0"/>
              <a:t>	</a:t>
            </a:r>
            <a:r>
              <a:rPr lang="en-US" dirty="0" smtClean="0"/>
              <a:t>-No Claims</a:t>
            </a:r>
          </a:p>
          <a:p>
            <a:r>
              <a:rPr lang="en-US" dirty="0"/>
              <a:t>	</a:t>
            </a:r>
            <a:r>
              <a:rPr lang="en-US" dirty="0" smtClean="0"/>
              <a:t>-No Court cases</a:t>
            </a:r>
          </a:p>
          <a:p>
            <a:r>
              <a:rPr lang="en-US" dirty="0"/>
              <a:t>	</a:t>
            </a:r>
            <a:r>
              <a:rPr lang="en-US" dirty="0" smtClean="0"/>
              <a:t>-No budget overruns</a:t>
            </a:r>
          </a:p>
          <a:p>
            <a:r>
              <a:rPr lang="en-US" dirty="0"/>
              <a:t>	</a:t>
            </a:r>
            <a:r>
              <a:rPr lang="en-US" dirty="0" smtClean="0"/>
              <a:t>-Building occupancy ahead of schedule</a:t>
            </a:r>
          </a:p>
          <a:p>
            <a:r>
              <a:rPr lang="en-US" dirty="0"/>
              <a:t>	</a:t>
            </a:r>
            <a:r>
              <a:rPr lang="en-US" dirty="0" smtClean="0"/>
              <a:t>-High-quality construction with low maintenance and energy use</a:t>
            </a:r>
          </a:p>
          <a:p>
            <a:endParaRPr lang="en-US" dirty="0" smtClean="0"/>
          </a:p>
          <a:p>
            <a:r>
              <a:rPr lang="en-US" dirty="0" smtClean="0"/>
              <a:t>Realized savings reinvested into additional program and infrastructure</a:t>
            </a:r>
            <a:endParaRPr lang="en-US" dirty="0"/>
          </a:p>
          <a:p>
            <a:endParaRPr lang="en-US" dirty="0" smtClean="0"/>
          </a:p>
          <a:p>
            <a:r>
              <a:rPr lang="en-US" dirty="0" smtClean="0"/>
              <a:t>CM@Risk has taken a vested interest in the UA Mission and its success</a:t>
            </a:r>
          </a:p>
        </p:txBody>
      </p:sp>
      <p:sp>
        <p:nvSpPr>
          <p:cNvPr id="3" name="TextBox 2"/>
          <p:cNvSpPr txBox="1"/>
          <p:nvPr/>
        </p:nvSpPr>
        <p:spPr>
          <a:xfrm>
            <a:off x="0" y="0"/>
            <a:ext cx="9144000" cy="646331"/>
          </a:xfrm>
          <a:prstGeom prst="rect">
            <a:avLst/>
          </a:prstGeom>
          <a:noFill/>
          <a:ln>
            <a:noFill/>
          </a:ln>
        </p:spPr>
        <p:txBody>
          <a:bodyPr wrap="square" rtlCol="0">
            <a:spAutoFit/>
          </a:bodyPr>
          <a:lstStyle/>
          <a:p>
            <a:pPr algn="ctr"/>
            <a:r>
              <a:rPr lang="en-US" sz="3600" b="1" dirty="0" smtClean="0"/>
              <a:t>Why UAF utilizes CM@Risk</a:t>
            </a:r>
            <a:endParaRPr lang="en-US" sz="1600" b="1" dirty="0"/>
          </a:p>
        </p:txBody>
      </p:sp>
      <p:pic>
        <p:nvPicPr>
          <p:cNvPr id="5122" name="Picture 2" descr="S:\PROJECTS\Engineering Facility\ENNF\440 Reports_and_Documents\444 Photos\Ken_Graham_Photos_2015_ENNF\2434bcd-EngineeringBldgUAF_©KGP\2434c-EngineeringBldgUAF_©KGP\med_rez\2434c-EngineeringBldgUAF-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30768"/>
            <a:ext cx="9144000" cy="2855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046447"/>
      </p:ext>
    </p:extLst>
  </p:cSld>
  <p:clrMapOvr>
    <a:masterClrMapping/>
  </p:clrMapOvr>
  <p:transition advClick="0">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521619"/>
            <a:ext cx="9144000" cy="1292662"/>
          </a:xfrm>
          <a:prstGeom prst="rect">
            <a:avLst/>
          </a:prstGeom>
          <a:noFill/>
        </p:spPr>
        <p:txBody>
          <a:bodyPr wrap="square" rtlCol="0">
            <a:spAutoFit/>
          </a:bodyPr>
          <a:lstStyle/>
          <a:p>
            <a:pPr algn="ctr"/>
            <a:r>
              <a:rPr lang="en-US" sz="2000" dirty="0" smtClean="0"/>
              <a:t>cmwohlford@alaska.edu</a:t>
            </a:r>
          </a:p>
          <a:p>
            <a:pPr algn="ctr"/>
            <a:r>
              <a:rPr lang="en-US" sz="2000" dirty="0" smtClean="0"/>
              <a:t>moruckhaus@alaska.edu</a:t>
            </a:r>
          </a:p>
          <a:p>
            <a:pPr algn="ctr"/>
            <a:r>
              <a:rPr lang="en-US" sz="2000" dirty="0" smtClean="0"/>
              <a:t>www.uaf.edu</a:t>
            </a:r>
          </a:p>
          <a:p>
            <a:endParaRPr lang="en-US" dirty="0"/>
          </a:p>
        </p:txBody>
      </p:sp>
    </p:spTree>
  </p:cSld>
  <p:clrMapOvr>
    <a:masterClrMapping/>
  </p:clrMapOvr>
  <p:transition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200329"/>
          </a:xfrm>
          <a:prstGeom prst="rect">
            <a:avLst/>
          </a:prstGeom>
          <a:noFill/>
        </p:spPr>
        <p:txBody>
          <a:bodyPr wrap="square" rtlCol="0">
            <a:spAutoFit/>
          </a:bodyPr>
          <a:lstStyle/>
          <a:p>
            <a:pPr algn="ctr"/>
            <a:r>
              <a:rPr lang="en-US" sz="4400" dirty="0" smtClean="0"/>
              <a:t>The Challenge</a:t>
            </a:r>
          </a:p>
          <a:p>
            <a:pPr algn="ctr"/>
            <a:endParaRPr lang="en-US" sz="900" dirty="0" smtClean="0"/>
          </a:p>
          <a:p>
            <a:pPr algn="ctr"/>
            <a:r>
              <a:rPr lang="en-US" sz="1900" dirty="0" smtClean="0"/>
              <a:t>Science and Engineering Growth: Increased demand on facilities.</a:t>
            </a:r>
          </a:p>
        </p:txBody>
      </p:sp>
      <p:pic>
        <p:nvPicPr>
          <p:cNvPr id="3074" name="Picture 2" descr="S:\PROJECTS\Life Sciences\LFRF\440 Reports_and_Documents\444 Photos\Tradeline Presentation\image011.jpg"/>
          <p:cNvPicPr>
            <a:picLocks noChangeAspect="1" noChangeArrowheads="1"/>
          </p:cNvPicPr>
          <p:nvPr/>
        </p:nvPicPr>
        <p:blipFill>
          <a:blip r:embed="rId3"/>
          <a:srcRect/>
          <a:stretch>
            <a:fillRect/>
          </a:stretch>
        </p:blipFill>
        <p:spPr bwMode="auto">
          <a:xfrm>
            <a:off x="103186" y="1398606"/>
            <a:ext cx="4319958" cy="2956527"/>
          </a:xfrm>
          <a:prstGeom prst="rect">
            <a:avLst/>
          </a:prstGeom>
          <a:noFill/>
        </p:spPr>
      </p:pic>
      <p:sp>
        <p:nvSpPr>
          <p:cNvPr id="5" name="TextBox 4"/>
          <p:cNvSpPr txBox="1"/>
          <p:nvPr/>
        </p:nvSpPr>
        <p:spPr>
          <a:xfrm>
            <a:off x="115588" y="4571928"/>
            <a:ext cx="3992390" cy="707886"/>
          </a:xfrm>
          <a:prstGeom prst="rect">
            <a:avLst/>
          </a:prstGeom>
          <a:noFill/>
        </p:spPr>
        <p:txBody>
          <a:bodyPr wrap="square" rtlCol="0">
            <a:spAutoFit/>
          </a:bodyPr>
          <a:lstStyle/>
          <a:p>
            <a:pPr algn="ctr"/>
            <a:r>
              <a:rPr lang="en-US" sz="2000" dirty="0" smtClean="0"/>
              <a:t>Growth placed strains on existing facilities and infrastructure.</a:t>
            </a:r>
          </a:p>
        </p:txBody>
      </p:sp>
      <p:sp>
        <p:nvSpPr>
          <p:cNvPr id="6" name="TextBox 5"/>
          <p:cNvSpPr txBox="1"/>
          <p:nvPr/>
        </p:nvSpPr>
        <p:spPr>
          <a:xfrm>
            <a:off x="4571999" y="1398607"/>
            <a:ext cx="4209505" cy="1015663"/>
          </a:xfrm>
          <a:prstGeom prst="rect">
            <a:avLst/>
          </a:prstGeom>
          <a:noFill/>
        </p:spPr>
        <p:txBody>
          <a:bodyPr wrap="square" rtlCol="0">
            <a:spAutoFit/>
          </a:bodyPr>
          <a:lstStyle/>
          <a:p>
            <a:pPr algn="ctr"/>
            <a:r>
              <a:rPr lang="en-US" sz="2000" dirty="0" smtClean="0"/>
              <a:t>UAF saw increasing success in grant awards and student enrollment.</a:t>
            </a:r>
          </a:p>
        </p:txBody>
      </p:sp>
      <p:pic>
        <p:nvPicPr>
          <p:cNvPr id="8" name="Picture Placeholder 7" descr="C:\Users\nmcdaniel\AppData\Local\Microsoft\Windows\Temporary Internet Files\Content.Outlook\0PH95B2R\AAR-11-3024-180 (3).jpg"/>
          <p:cNvPicPr>
            <a:picLocks noGrp="1" noChangeAspect="1" noChangeArrowheads="1"/>
          </p:cNvPicPr>
          <p:nvPr>
            <p:ph type="pic" sz="quarter" idx="10"/>
          </p:nvPr>
        </p:nvPicPr>
        <p:blipFill rotWithShape="1">
          <a:blip r:embed="rId4" cstate="print">
            <a:extLst>
              <a:ext uri="{28A0092B-C50C-407E-A947-70E740481C1C}">
                <a14:useLocalDpi xmlns:a14="http://schemas.microsoft.com/office/drawing/2010/main" val="0"/>
              </a:ext>
            </a:extLst>
          </a:blip>
          <a:srcRect t="4219" b="4219"/>
          <a:stretch/>
        </p:blipFill>
        <p:spPr bwMode="auto">
          <a:xfrm>
            <a:off x="4509659" y="3009014"/>
            <a:ext cx="4334183" cy="29662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6067257"/>
            <a:ext cx="3388968" cy="215444"/>
          </a:xfrm>
          <a:prstGeom prst="rect">
            <a:avLst/>
          </a:prstGeom>
          <a:noFill/>
        </p:spPr>
        <p:txBody>
          <a:bodyPr wrap="square" rtlCol="0">
            <a:spAutoFit/>
          </a:bodyPr>
          <a:lstStyle/>
          <a:p>
            <a:r>
              <a:rPr lang="en-US" sz="800" dirty="0" smtClean="0">
                <a:solidFill>
                  <a:srgbClr val="000000"/>
                </a:solidFill>
              </a:rPr>
              <a:t>Photos Courtesy of Todd Paris @ UAF Marketing and Communications </a:t>
            </a:r>
          </a:p>
        </p:txBody>
      </p:sp>
    </p:spTree>
    <p:extLst>
      <p:ext uri="{BB962C8B-B14F-4D97-AF65-F5344CB8AC3E}">
        <p14:creationId xmlns:p14="http://schemas.microsoft.com/office/powerpoint/2010/main" val="4140059763"/>
      </p:ext>
    </p:extLst>
  </p:cSld>
  <p:clrMapOvr>
    <a:masterClrMapping/>
  </p:clrMapOvr>
  <p:transition advClick="0">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8856" y="0"/>
            <a:ext cx="9579935" cy="1154162"/>
          </a:xfrm>
          <a:prstGeom prst="rect">
            <a:avLst/>
          </a:prstGeom>
          <a:noFill/>
        </p:spPr>
        <p:txBody>
          <a:bodyPr wrap="square" rtlCol="0">
            <a:spAutoFit/>
          </a:bodyPr>
          <a:lstStyle/>
          <a:p>
            <a:pPr algn="ctr"/>
            <a:r>
              <a:rPr lang="en-US" sz="4000" dirty="0" smtClean="0"/>
              <a:t>The Legacy Facilities:</a:t>
            </a:r>
          </a:p>
          <a:p>
            <a:pPr algn="ctr"/>
            <a:endParaRPr lang="en-US" sz="900" dirty="0" smtClean="0"/>
          </a:p>
          <a:p>
            <a:pPr algn="ctr"/>
            <a:r>
              <a:rPr lang="en-US" sz="2000" dirty="0" smtClean="0"/>
              <a:t>Arctic-based Research and Teaching restricted by Legacy Facilities</a:t>
            </a:r>
          </a:p>
        </p:txBody>
      </p:sp>
      <p:pic>
        <p:nvPicPr>
          <p:cNvPr id="8" name="Picture 2" descr="S:\PROJECTS\BioScience\BIOS-DO NOT USE BEYOND 1-1-10\BIOS\Photos\CON-03-1178-12.jpg"/>
          <p:cNvPicPr>
            <a:picLocks noChangeAspect="1" noChangeArrowheads="1"/>
          </p:cNvPicPr>
          <p:nvPr/>
        </p:nvPicPr>
        <p:blipFill>
          <a:blip r:embed="rId3"/>
          <a:srcRect/>
          <a:stretch>
            <a:fillRect/>
          </a:stretch>
        </p:blipFill>
        <p:spPr bwMode="auto">
          <a:xfrm>
            <a:off x="149865" y="1246495"/>
            <a:ext cx="4220115" cy="3063247"/>
          </a:xfrm>
          <a:prstGeom prst="rect">
            <a:avLst/>
          </a:prstGeom>
          <a:noFill/>
        </p:spPr>
      </p:pic>
      <p:sp>
        <p:nvSpPr>
          <p:cNvPr id="5" name="TextBox 4"/>
          <p:cNvSpPr txBox="1"/>
          <p:nvPr/>
        </p:nvSpPr>
        <p:spPr>
          <a:xfrm>
            <a:off x="115588" y="4309742"/>
            <a:ext cx="3992390" cy="1015663"/>
          </a:xfrm>
          <a:prstGeom prst="rect">
            <a:avLst/>
          </a:prstGeom>
          <a:noFill/>
        </p:spPr>
        <p:txBody>
          <a:bodyPr wrap="square" rtlCol="0">
            <a:spAutoFit/>
          </a:bodyPr>
          <a:lstStyle/>
          <a:p>
            <a:r>
              <a:rPr lang="en-US" sz="2000" dirty="0" smtClean="0"/>
              <a:t>Biology buildings were over 40 years old and new space had not been constructed since 1972.</a:t>
            </a:r>
          </a:p>
        </p:txBody>
      </p:sp>
      <p:sp>
        <p:nvSpPr>
          <p:cNvPr id="7" name="TextBox 6"/>
          <p:cNvSpPr txBox="1"/>
          <p:nvPr/>
        </p:nvSpPr>
        <p:spPr>
          <a:xfrm>
            <a:off x="4816231" y="1761026"/>
            <a:ext cx="4093059" cy="1015663"/>
          </a:xfrm>
          <a:prstGeom prst="rect">
            <a:avLst/>
          </a:prstGeom>
          <a:noFill/>
        </p:spPr>
        <p:txBody>
          <a:bodyPr wrap="square" rtlCol="0">
            <a:spAutoFit/>
          </a:bodyPr>
          <a:lstStyle/>
          <a:p>
            <a:pPr algn="r"/>
            <a:r>
              <a:rPr lang="en-US" sz="2000" dirty="0"/>
              <a:t>UAF Heating and Power Infrastructure is undersized and out of date to match the demand.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3016" y="2922678"/>
            <a:ext cx="4523232" cy="3054096"/>
          </a:xfrm>
          <a:prstGeom prst="rect">
            <a:avLst/>
          </a:prstGeom>
        </p:spPr>
      </p:pic>
    </p:spTree>
    <p:extLst>
      <p:ext uri="{BB962C8B-B14F-4D97-AF65-F5344CB8AC3E}">
        <p14:creationId xmlns:p14="http://schemas.microsoft.com/office/powerpoint/2010/main" val="2480831255"/>
      </p:ext>
    </p:extLst>
  </p:cSld>
  <p:clrMapOvr>
    <a:masterClrMapping/>
  </p:clrMapOvr>
  <p:transition advClick="0">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ROJECTS\Engineering Facility\ENNF\440 Reports_and_Documents\444 Photos\2014\09_SEPTEMBER\TP-14-4311-049-X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8" y="1015663"/>
            <a:ext cx="9141182" cy="52705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8856" y="0"/>
            <a:ext cx="9579935" cy="1015663"/>
          </a:xfrm>
          <a:prstGeom prst="rect">
            <a:avLst/>
          </a:prstGeom>
          <a:noFill/>
        </p:spPr>
        <p:txBody>
          <a:bodyPr wrap="square" rtlCol="0">
            <a:spAutoFit/>
          </a:bodyPr>
          <a:lstStyle/>
          <a:p>
            <a:pPr algn="ctr"/>
            <a:r>
              <a:rPr lang="en-US" sz="4000" dirty="0" smtClean="0"/>
              <a:t>Expanding and Renewing the Campus</a:t>
            </a:r>
          </a:p>
          <a:p>
            <a:pPr algn="ctr"/>
            <a:r>
              <a:rPr lang="en-US" sz="2000" dirty="0" smtClean="0"/>
              <a:t>10-year capital plan Utilizing </a:t>
            </a:r>
            <a:r>
              <a:rPr lang="en-US" sz="2000" dirty="0" err="1" smtClean="0"/>
              <a:t>CM@Risk</a:t>
            </a:r>
            <a:endParaRPr lang="en-US" sz="2000" dirty="0" smtClean="0"/>
          </a:p>
        </p:txBody>
      </p:sp>
      <p:sp>
        <p:nvSpPr>
          <p:cNvPr id="2" name="TextBox 1"/>
          <p:cNvSpPr txBox="1"/>
          <p:nvPr/>
        </p:nvSpPr>
        <p:spPr>
          <a:xfrm>
            <a:off x="6507126" y="4061637"/>
            <a:ext cx="1190846" cy="307777"/>
          </a:xfrm>
          <a:prstGeom prst="rect">
            <a:avLst/>
          </a:prstGeom>
          <a:solidFill>
            <a:schemeClr val="bg2">
              <a:lumMod val="60000"/>
              <a:lumOff val="40000"/>
              <a:alpha val="75000"/>
            </a:schemeClr>
          </a:solidFill>
        </p:spPr>
        <p:txBody>
          <a:bodyPr wrap="square" rtlCol="0">
            <a:spAutoFit/>
          </a:bodyPr>
          <a:lstStyle/>
          <a:p>
            <a:r>
              <a:rPr lang="en-US" sz="1400" dirty="0" smtClean="0"/>
              <a:t>Engineering</a:t>
            </a:r>
            <a:endParaRPr lang="en-US" sz="1400" dirty="0"/>
          </a:p>
        </p:txBody>
      </p:sp>
      <p:sp>
        <p:nvSpPr>
          <p:cNvPr id="12" name="TextBox 11"/>
          <p:cNvSpPr txBox="1"/>
          <p:nvPr/>
        </p:nvSpPr>
        <p:spPr>
          <a:xfrm>
            <a:off x="7467600" y="2648242"/>
            <a:ext cx="1368056" cy="523220"/>
          </a:xfrm>
          <a:prstGeom prst="rect">
            <a:avLst/>
          </a:prstGeom>
          <a:solidFill>
            <a:schemeClr val="bg2">
              <a:lumMod val="60000"/>
              <a:lumOff val="40000"/>
              <a:alpha val="75000"/>
            </a:schemeClr>
          </a:solidFill>
        </p:spPr>
        <p:txBody>
          <a:bodyPr wrap="square" rtlCol="0">
            <a:spAutoFit/>
          </a:bodyPr>
          <a:lstStyle/>
          <a:p>
            <a:pPr algn="ctr"/>
            <a:r>
              <a:rPr lang="en-US" sz="1400" dirty="0" smtClean="0"/>
              <a:t>Arts Revitalization</a:t>
            </a:r>
            <a:endParaRPr lang="en-US" sz="1400" dirty="0"/>
          </a:p>
        </p:txBody>
      </p:sp>
      <p:sp>
        <p:nvSpPr>
          <p:cNvPr id="13" name="TextBox 12"/>
          <p:cNvSpPr txBox="1"/>
          <p:nvPr/>
        </p:nvSpPr>
        <p:spPr>
          <a:xfrm>
            <a:off x="520995" y="1759757"/>
            <a:ext cx="2083981" cy="307777"/>
          </a:xfrm>
          <a:prstGeom prst="rect">
            <a:avLst/>
          </a:prstGeom>
          <a:solidFill>
            <a:schemeClr val="bg2">
              <a:lumMod val="60000"/>
              <a:lumOff val="40000"/>
              <a:alpha val="75000"/>
            </a:schemeClr>
          </a:solidFill>
        </p:spPr>
        <p:txBody>
          <a:bodyPr wrap="square" rtlCol="0">
            <a:spAutoFit/>
          </a:bodyPr>
          <a:lstStyle/>
          <a:p>
            <a:pPr algn="ctr"/>
            <a:r>
              <a:rPr lang="en-US" sz="1400" dirty="0" smtClean="0"/>
              <a:t>AHRB Lab Renovations</a:t>
            </a:r>
            <a:endParaRPr lang="en-US" sz="1400" dirty="0"/>
          </a:p>
        </p:txBody>
      </p:sp>
      <p:sp>
        <p:nvSpPr>
          <p:cNvPr id="14" name="TextBox 13"/>
          <p:cNvSpPr txBox="1"/>
          <p:nvPr/>
        </p:nvSpPr>
        <p:spPr>
          <a:xfrm>
            <a:off x="2963666" y="1436772"/>
            <a:ext cx="1967024" cy="307777"/>
          </a:xfrm>
          <a:prstGeom prst="rect">
            <a:avLst/>
          </a:prstGeom>
          <a:solidFill>
            <a:schemeClr val="bg2">
              <a:lumMod val="60000"/>
              <a:lumOff val="40000"/>
              <a:alpha val="75000"/>
            </a:schemeClr>
          </a:solidFill>
        </p:spPr>
        <p:txBody>
          <a:bodyPr wrap="square" rtlCol="0">
            <a:spAutoFit/>
          </a:bodyPr>
          <a:lstStyle/>
          <a:p>
            <a:pPr algn="ctr"/>
            <a:r>
              <a:rPr lang="en-US" sz="1400" dirty="0" smtClean="0"/>
              <a:t>Murie (Life Sciences)</a:t>
            </a:r>
            <a:endParaRPr lang="en-US" sz="1400" dirty="0"/>
          </a:p>
        </p:txBody>
      </p:sp>
      <p:sp>
        <p:nvSpPr>
          <p:cNvPr id="15" name="TextBox 14"/>
          <p:cNvSpPr txBox="1"/>
          <p:nvPr/>
        </p:nvSpPr>
        <p:spPr>
          <a:xfrm>
            <a:off x="995916" y="2714846"/>
            <a:ext cx="1013637" cy="523220"/>
          </a:xfrm>
          <a:prstGeom prst="rect">
            <a:avLst/>
          </a:prstGeom>
          <a:solidFill>
            <a:schemeClr val="bg2">
              <a:lumMod val="60000"/>
              <a:lumOff val="40000"/>
              <a:alpha val="75000"/>
            </a:schemeClr>
          </a:solidFill>
        </p:spPr>
        <p:txBody>
          <a:bodyPr wrap="square" rtlCol="0">
            <a:spAutoFit/>
          </a:bodyPr>
          <a:lstStyle/>
          <a:p>
            <a:pPr algn="ctr"/>
            <a:r>
              <a:rPr lang="en-US" sz="1400" dirty="0" smtClean="0"/>
              <a:t>Critical Utilities</a:t>
            </a:r>
            <a:endParaRPr lang="en-US" sz="1400" dirty="0"/>
          </a:p>
        </p:txBody>
      </p:sp>
      <p:sp>
        <p:nvSpPr>
          <p:cNvPr id="16" name="TextBox 15"/>
          <p:cNvSpPr txBox="1"/>
          <p:nvPr/>
        </p:nvSpPr>
        <p:spPr>
          <a:xfrm>
            <a:off x="995916" y="4215525"/>
            <a:ext cx="1013637" cy="738664"/>
          </a:xfrm>
          <a:prstGeom prst="rect">
            <a:avLst/>
          </a:prstGeom>
          <a:solidFill>
            <a:schemeClr val="bg2">
              <a:lumMod val="60000"/>
              <a:lumOff val="40000"/>
              <a:alpha val="75000"/>
            </a:schemeClr>
          </a:solidFill>
        </p:spPr>
        <p:txBody>
          <a:bodyPr wrap="square" rtlCol="0">
            <a:spAutoFit/>
          </a:bodyPr>
          <a:lstStyle/>
          <a:p>
            <a:pPr algn="ctr"/>
            <a:r>
              <a:rPr lang="en-US" sz="1400" dirty="0" smtClean="0"/>
              <a:t>Combined Heat and Power</a:t>
            </a:r>
            <a:endParaRPr lang="en-US" sz="1400" dirty="0"/>
          </a:p>
        </p:txBody>
      </p:sp>
      <p:sp>
        <p:nvSpPr>
          <p:cNvPr id="17" name="TextBox 16"/>
          <p:cNvSpPr txBox="1"/>
          <p:nvPr/>
        </p:nvSpPr>
        <p:spPr>
          <a:xfrm>
            <a:off x="6298019" y="5960382"/>
            <a:ext cx="2785730" cy="307777"/>
          </a:xfrm>
          <a:prstGeom prst="rect">
            <a:avLst/>
          </a:prstGeom>
          <a:solidFill>
            <a:schemeClr val="bg2">
              <a:lumMod val="60000"/>
              <a:lumOff val="40000"/>
              <a:alpha val="75000"/>
            </a:schemeClr>
          </a:solidFill>
        </p:spPr>
        <p:txBody>
          <a:bodyPr wrap="square" rtlCol="0">
            <a:spAutoFit/>
          </a:bodyPr>
          <a:lstStyle/>
          <a:p>
            <a:r>
              <a:rPr lang="en-US" sz="1400" dirty="0" smtClean="0"/>
              <a:t>Juneau-Lean Point Fisheries</a:t>
            </a:r>
            <a:endParaRPr lang="en-US" sz="1400" dirty="0"/>
          </a:p>
        </p:txBody>
      </p:sp>
      <p:sp>
        <p:nvSpPr>
          <p:cNvPr id="19" name="TextBox 18"/>
          <p:cNvSpPr txBox="1"/>
          <p:nvPr/>
        </p:nvSpPr>
        <p:spPr>
          <a:xfrm>
            <a:off x="0" y="6067257"/>
            <a:ext cx="3388968" cy="215444"/>
          </a:xfrm>
          <a:prstGeom prst="rect">
            <a:avLst/>
          </a:prstGeom>
          <a:solidFill>
            <a:schemeClr val="bg2">
              <a:lumMod val="60000"/>
              <a:lumOff val="40000"/>
              <a:alpha val="75000"/>
            </a:schemeClr>
          </a:solidFill>
        </p:spPr>
        <p:txBody>
          <a:bodyPr wrap="square" rtlCol="0">
            <a:spAutoFit/>
          </a:bodyPr>
          <a:lstStyle/>
          <a:p>
            <a:r>
              <a:rPr lang="en-US" sz="800" dirty="0" smtClean="0">
                <a:solidFill>
                  <a:srgbClr val="000000"/>
                </a:solidFill>
              </a:rPr>
              <a:t>Photos Courtesy of Todd Paris @ UAF Marketing and Communications </a:t>
            </a:r>
          </a:p>
        </p:txBody>
      </p:sp>
      <p:sp>
        <p:nvSpPr>
          <p:cNvPr id="20" name="TextBox 19"/>
          <p:cNvSpPr txBox="1"/>
          <p:nvPr/>
        </p:nvSpPr>
        <p:spPr>
          <a:xfrm>
            <a:off x="4458586" y="1759862"/>
            <a:ext cx="1967024" cy="307777"/>
          </a:xfrm>
          <a:prstGeom prst="rect">
            <a:avLst/>
          </a:prstGeom>
          <a:solidFill>
            <a:schemeClr val="bg2">
              <a:lumMod val="60000"/>
              <a:lumOff val="40000"/>
              <a:alpha val="75000"/>
            </a:schemeClr>
          </a:solidFill>
        </p:spPr>
        <p:txBody>
          <a:bodyPr wrap="square" rtlCol="0">
            <a:spAutoFit/>
          </a:bodyPr>
          <a:lstStyle/>
          <a:p>
            <a:pPr algn="ctr"/>
            <a:r>
              <a:rPr lang="en-US" sz="1400" dirty="0" smtClean="0"/>
              <a:t>Animal Care Facility</a:t>
            </a:r>
            <a:endParaRPr lang="en-US" sz="1400" dirty="0"/>
          </a:p>
        </p:txBody>
      </p:sp>
    </p:spTree>
    <p:extLst>
      <p:ext uri="{BB962C8B-B14F-4D97-AF65-F5344CB8AC3E}">
        <p14:creationId xmlns:p14="http://schemas.microsoft.com/office/powerpoint/2010/main" val="1008321589"/>
      </p:ext>
    </p:extLst>
  </p:cSld>
  <p:clrMapOvr>
    <a:masterClrMapping/>
  </p:clrMapOvr>
  <p:transition advClick="0">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6728" y="5859026"/>
            <a:ext cx="4880113" cy="430887"/>
          </a:xfrm>
          <a:prstGeom prst="rect">
            <a:avLst/>
          </a:prstGeom>
          <a:noFill/>
        </p:spPr>
        <p:txBody>
          <a:bodyPr wrap="square" rtlCol="0">
            <a:spAutoFit/>
          </a:bodyPr>
          <a:lstStyle/>
          <a:p>
            <a:r>
              <a:rPr lang="en-US" sz="1100" dirty="0" smtClean="0"/>
              <a:t>All Photos Courtesy of Todd Paris @ UAF Marketing and Communications </a:t>
            </a:r>
          </a:p>
          <a:p>
            <a:r>
              <a:rPr lang="en-US" sz="1100" dirty="0" smtClean="0"/>
              <a:t>Ken Graham Photography, and Chris </a:t>
            </a:r>
            <a:r>
              <a:rPr lang="en-US" sz="1100" dirty="0" err="1" smtClean="0"/>
              <a:t>Arend</a:t>
            </a:r>
            <a:r>
              <a:rPr lang="en-US" sz="1100" dirty="0" smtClean="0"/>
              <a:t> Photography</a:t>
            </a:r>
            <a:endParaRPr lang="en-US" sz="1100" dirty="0"/>
          </a:p>
        </p:txBody>
      </p:sp>
      <p:sp>
        <p:nvSpPr>
          <p:cNvPr id="10" name="TextBox 9"/>
          <p:cNvSpPr txBox="1"/>
          <p:nvPr/>
        </p:nvSpPr>
        <p:spPr>
          <a:xfrm>
            <a:off x="116728" y="209220"/>
            <a:ext cx="4849518" cy="3570208"/>
          </a:xfrm>
          <a:prstGeom prst="rect">
            <a:avLst/>
          </a:prstGeom>
          <a:noFill/>
        </p:spPr>
        <p:txBody>
          <a:bodyPr wrap="square" rtlCol="0">
            <a:spAutoFit/>
          </a:bodyPr>
          <a:lstStyle/>
          <a:p>
            <a:r>
              <a:rPr lang="en-US" sz="2800" dirty="0" smtClean="0"/>
              <a:t>Progress through end of 2015</a:t>
            </a:r>
          </a:p>
          <a:p>
            <a:r>
              <a:rPr lang="en-US" dirty="0" smtClean="0"/>
              <a:t>Over $500 million in total project cost</a:t>
            </a:r>
          </a:p>
          <a:p>
            <a:endParaRPr lang="en-US" dirty="0" smtClean="0"/>
          </a:p>
          <a:p>
            <a:r>
              <a:rPr lang="en-US" dirty="0" smtClean="0"/>
              <a:t>250,000 </a:t>
            </a:r>
            <a:r>
              <a:rPr lang="en-US" dirty="0" err="1" smtClean="0"/>
              <a:t>gsf</a:t>
            </a:r>
            <a:r>
              <a:rPr lang="en-US" dirty="0" smtClean="0"/>
              <a:t> of new and 30,000 revitalized STEM space</a:t>
            </a:r>
          </a:p>
          <a:p>
            <a:endParaRPr lang="en-US" dirty="0" smtClean="0"/>
          </a:p>
          <a:p>
            <a:r>
              <a:rPr lang="en-US" smtClean="0"/>
              <a:t>New 17MW </a:t>
            </a:r>
            <a:r>
              <a:rPr lang="en-US" dirty="0" smtClean="0"/>
              <a:t>Combined Heat and Power Plant</a:t>
            </a:r>
          </a:p>
          <a:p>
            <a:endParaRPr lang="en-US" dirty="0"/>
          </a:p>
          <a:p>
            <a:r>
              <a:rPr lang="en-US" dirty="0" smtClean="0"/>
              <a:t>Power upgrade to 12470volt distribution and Converted 50+buildings.</a:t>
            </a:r>
          </a:p>
          <a:p>
            <a:endParaRPr lang="en-US" dirty="0" smtClean="0"/>
          </a:p>
          <a:p>
            <a:r>
              <a:rPr lang="en-US" dirty="0" smtClean="0"/>
              <a:t>Total Construction Cost: $375M</a:t>
            </a:r>
          </a:p>
        </p:txBody>
      </p:sp>
      <p:pic>
        <p:nvPicPr>
          <p:cNvPr id="2051" name="Picture 3" descr="S:\PROJECTS\Engineering Facility\ENNF\440 Reports_and_Documents\444 Photos\2015\11_NOVEMBER\11-03-2015_nrm_schaiblelobby\DSCN08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6246" y="294281"/>
            <a:ext cx="4041011" cy="3030759"/>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S:\PROJECTS\Life Sciences\LFRF\440 Reports_and_Documents\444 Photos\Murie Building Final Pictures\2380-MurieBldgInterior_©KGP\med_rez\2380-MurieBldg-Int-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2578" y="3960263"/>
            <a:ext cx="2742413" cy="1824335"/>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S:\PROJECTS\Life Sciences\LFRF\440 Reports_and_Documents\444 Photos\Murie Building Final Pictures\2380-MurieBldgExterior_©KGP\med_rez\2380-MurieBldg-Ext-1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8907" y="3960262"/>
            <a:ext cx="2733556" cy="182433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V:\DDC\ARCHIVED PROJECTS\SFOS_Juneau_Center_(Lena Point)_FS914\2000048-JULP\Chris Arend Photos\_W2K478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728" y="3960261"/>
            <a:ext cx="2695783" cy="1797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3530246"/>
      </p:ext>
    </p:extLst>
  </p:cSld>
  <p:clrMapOvr>
    <a:masterClrMapping/>
  </p:clrMapOvr>
  <p:transition advClick="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 y="102894"/>
            <a:ext cx="9144000" cy="523220"/>
          </a:xfrm>
          <a:prstGeom prst="rect">
            <a:avLst/>
          </a:prstGeom>
          <a:noFill/>
        </p:spPr>
        <p:txBody>
          <a:bodyPr wrap="square" rtlCol="0">
            <a:spAutoFit/>
          </a:bodyPr>
          <a:lstStyle/>
          <a:p>
            <a:pPr algn="ctr"/>
            <a:r>
              <a:rPr lang="en-US" sz="2800" dirty="0" smtClean="0"/>
              <a:t>Capital Project Delivery</a:t>
            </a:r>
          </a:p>
        </p:txBody>
      </p:sp>
      <p:sp>
        <p:nvSpPr>
          <p:cNvPr id="2" name="Rectangle 1"/>
          <p:cNvSpPr/>
          <p:nvPr/>
        </p:nvSpPr>
        <p:spPr>
          <a:xfrm>
            <a:off x="424841" y="565196"/>
            <a:ext cx="8357622" cy="2677656"/>
          </a:xfrm>
          <a:prstGeom prst="rect">
            <a:avLst/>
          </a:prstGeom>
        </p:spPr>
        <p:txBody>
          <a:bodyPr wrap="square">
            <a:spAutoFit/>
          </a:bodyPr>
          <a:lstStyle/>
          <a:p>
            <a:r>
              <a:rPr lang="en-US" sz="2400" dirty="0" smtClean="0"/>
              <a:t>-UA has three typical delivery methods: low-bid, design-build, and innovative procurement</a:t>
            </a:r>
          </a:p>
          <a:p>
            <a:endParaRPr lang="en-US" sz="2400" dirty="0" smtClean="0"/>
          </a:p>
          <a:p>
            <a:r>
              <a:rPr lang="en-US" sz="2400" dirty="0" smtClean="0"/>
              <a:t>-Board Policy guides selection of the procurement method based on project risk and complexity</a:t>
            </a:r>
          </a:p>
          <a:p>
            <a:endParaRPr lang="en-US" sz="2400" dirty="0" smtClean="0"/>
          </a:p>
          <a:p>
            <a:r>
              <a:rPr lang="en-US" sz="2400" dirty="0" smtClean="0"/>
              <a:t>-UAF developed metrics for the delivery method selection</a:t>
            </a:r>
            <a:endParaRPr lang="en-US" sz="2400" dirty="0"/>
          </a:p>
        </p:txBody>
      </p:sp>
      <p:pic>
        <p:nvPicPr>
          <p:cNvPr id="9" name="Picture 2" descr="C:\Users\cwohlford\Desktop\DOT Presentation\8-28-2014-ToddParis-StribgFloor\TP-14-4286-9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241" y="3519376"/>
            <a:ext cx="3976578" cy="259986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0" y="6067257"/>
            <a:ext cx="3388968" cy="215444"/>
          </a:xfrm>
          <a:prstGeom prst="rect">
            <a:avLst/>
          </a:prstGeom>
          <a:solidFill>
            <a:schemeClr val="bg2">
              <a:lumMod val="60000"/>
              <a:lumOff val="40000"/>
              <a:alpha val="75000"/>
            </a:schemeClr>
          </a:solidFill>
        </p:spPr>
        <p:txBody>
          <a:bodyPr wrap="square" rtlCol="0">
            <a:spAutoFit/>
          </a:bodyPr>
          <a:lstStyle/>
          <a:p>
            <a:r>
              <a:rPr lang="en-US" sz="800" dirty="0" smtClean="0">
                <a:solidFill>
                  <a:srgbClr val="000000"/>
                </a:solidFill>
              </a:rPr>
              <a:t>Photos Courtesy of Todd Paris @ UAF Marketing and Communications </a:t>
            </a:r>
          </a:p>
        </p:txBody>
      </p:sp>
      <p:pic>
        <p:nvPicPr>
          <p:cNvPr id="12" name="Picture 2" descr="C:\Users\cwohlford\Desktop\DOT Presentation\7-31-2014_asv\IMG_573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5376" y="3519375"/>
            <a:ext cx="3817087" cy="2599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781367"/>
      </p:ext>
    </p:extLst>
  </p:cSld>
  <p:clrMapOvr>
    <a:masterClrMapping/>
  </p:clrMapOvr>
  <p:transition advClick="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16728" y="7201"/>
            <a:ext cx="9027272" cy="523220"/>
          </a:xfrm>
          <a:prstGeom prst="rect">
            <a:avLst/>
          </a:prstGeom>
          <a:noFill/>
        </p:spPr>
        <p:txBody>
          <a:bodyPr wrap="square" rtlCol="0">
            <a:spAutoFit/>
          </a:bodyPr>
          <a:lstStyle/>
          <a:p>
            <a:pPr algn="ctr"/>
            <a:r>
              <a:rPr lang="en-US" sz="2800" dirty="0" smtClean="0"/>
              <a:t>Project Delivery Method Selection</a:t>
            </a:r>
            <a:endParaRPr lang="en-US" dirty="0" smtClean="0"/>
          </a:p>
        </p:txBody>
      </p:sp>
      <p:graphicFrame>
        <p:nvGraphicFramePr>
          <p:cNvPr id="5" name="Object 4"/>
          <p:cNvGraphicFramePr>
            <a:graphicFrameLocks noChangeAspect="1"/>
          </p:cNvGraphicFramePr>
          <p:nvPr>
            <p:extLst>
              <p:ext uri="{D42A27DB-BD31-4B8C-83A1-F6EECF244321}">
                <p14:modId xmlns:p14="http://schemas.microsoft.com/office/powerpoint/2010/main" val="1083843055"/>
              </p:ext>
            </p:extLst>
          </p:nvPr>
        </p:nvGraphicFramePr>
        <p:xfrm>
          <a:off x="531303" y="4662817"/>
          <a:ext cx="8198122" cy="1485910"/>
        </p:xfrm>
        <a:graphic>
          <a:graphicData uri="http://schemas.openxmlformats.org/presentationml/2006/ole">
            <mc:AlternateContent xmlns:mc="http://schemas.openxmlformats.org/markup-compatibility/2006">
              <mc:Choice xmlns:v="urn:schemas-microsoft-com:vml" Requires="v">
                <p:oleObj spid="_x0000_s3134" name="Worksheet" r:id="rId4" imgW="9610641" imgH="1742949" progId="Excel.Sheet.8">
                  <p:embed/>
                </p:oleObj>
              </mc:Choice>
              <mc:Fallback>
                <p:oleObj name="Worksheet" r:id="rId4" imgW="9610641" imgH="1742949" progId="Excel.Sheet.8">
                  <p:embed/>
                  <p:pic>
                    <p:nvPicPr>
                      <p:cNvPr id="0" name=""/>
                      <p:cNvPicPr/>
                      <p:nvPr/>
                    </p:nvPicPr>
                    <p:blipFill>
                      <a:blip r:embed="rId5"/>
                      <a:stretch>
                        <a:fillRect/>
                      </a:stretch>
                    </p:blipFill>
                    <p:spPr>
                      <a:xfrm>
                        <a:off x="531303" y="4662817"/>
                        <a:ext cx="8198122" cy="148591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025841804"/>
              </p:ext>
            </p:extLst>
          </p:nvPr>
        </p:nvGraphicFramePr>
        <p:xfrm>
          <a:off x="1300051" y="477257"/>
          <a:ext cx="6302227" cy="3924621"/>
        </p:xfrm>
        <a:graphic>
          <a:graphicData uri="http://schemas.openxmlformats.org/presentationml/2006/ole">
            <mc:AlternateContent xmlns:mc="http://schemas.openxmlformats.org/markup-compatibility/2006">
              <mc:Choice xmlns:v="urn:schemas-microsoft-com:vml" Requires="v">
                <p:oleObj spid="_x0000_s3135" name="Worksheet" r:id="rId6" imgW="5353151" imgH="3200316" progId="Excel.Sheet.8">
                  <p:embed/>
                </p:oleObj>
              </mc:Choice>
              <mc:Fallback>
                <p:oleObj name="Worksheet" r:id="rId6" imgW="5353151" imgH="3200316" progId="Excel.Sheet.8">
                  <p:embed/>
                  <p:pic>
                    <p:nvPicPr>
                      <p:cNvPr id="0" name=""/>
                      <p:cNvPicPr/>
                      <p:nvPr/>
                    </p:nvPicPr>
                    <p:blipFill>
                      <a:blip r:embed="rId7"/>
                      <a:stretch>
                        <a:fillRect/>
                      </a:stretch>
                    </p:blipFill>
                    <p:spPr>
                      <a:xfrm>
                        <a:off x="1300051" y="477257"/>
                        <a:ext cx="6302227" cy="3924621"/>
                      </a:xfrm>
                      <a:prstGeom prst="rect">
                        <a:avLst/>
                      </a:prstGeom>
                    </p:spPr>
                  </p:pic>
                </p:oleObj>
              </mc:Fallback>
            </mc:AlternateContent>
          </a:graphicData>
        </a:graphic>
      </p:graphicFrame>
      <p:sp>
        <p:nvSpPr>
          <p:cNvPr id="2" name="TextBox 1"/>
          <p:cNvSpPr txBox="1"/>
          <p:nvPr/>
        </p:nvSpPr>
        <p:spPr>
          <a:xfrm>
            <a:off x="3880884" y="4326534"/>
            <a:ext cx="1339702" cy="369332"/>
          </a:xfrm>
          <a:prstGeom prst="rect">
            <a:avLst/>
          </a:prstGeom>
          <a:noFill/>
        </p:spPr>
        <p:txBody>
          <a:bodyPr wrap="square" rtlCol="0">
            <a:spAutoFit/>
          </a:bodyPr>
          <a:lstStyle/>
          <a:p>
            <a:r>
              <a:rPr lang="en-US" dirty="0" smtClean="0"/>
              <a:t>Complexity</a:t>
            </a:r>
            <a:endParaRPr lang="en-US" dirty="0"/>
          </a:p>
        </p:txBody>
      </p:sp>
    </p:spTree>
    <p:extLst>
      <p:ext uri="{BB962C8B-B14F-4D97-AF65-F5344CB8AC3E}">
        <p14:creationId xmlns:p14="http://schemas.microsoft.com/office/powerpoint/2010/main" val="4213199049"/>
      </p:ext>
    </p:extLst>
  </p:cSld>
  <p:clrMapOvr>
    <a:masterClrMapping/>
  </p:clrMapOvr>
  <p:transition advClick="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16728" y="267502"/>
            <a:ext cx="4893719" cy="5324535"/>
          </a:xfrm>
          <a:prstGeom prst="rect">
            <a:avLst/>
          </a:prstGeom>
          <a:noFill/>
        </p:spPr>
        <p:txBody>
          <a:bodyPr wrap="square" rtlCol="0">
            <a:spAutoFit/>
          </a:bodyPr>
          <a:lstStyle/>
          <a:p>
            <a:r>
              <a:rPr lang="en-US" sz="2800" b="1" dirty="0" smtClean="0"/>
              <a:t>Use of CM@Risk at UA</a:t>
            </a:r>
          </a:p>
          <a:p>
            <a:r>
              <a:rPr lang="en-US" sz="2400" dirty="0" smtClean="0"/>
              <a:t>-Typical for large projects or those with high degrees of risk and complexity</a:t>
            </a:r>
          </a:p>
          <a:p>
            <a:endParaRPr lang="en-US" sz="2400" dirty="0"/>
          </a:p>
          <a:p>
            <a:r>
              <a:rPr lang="en-US" sz="2400" dirty="0" smtClean="0"/>
              <a:t>-Unique advantages to a University setting</a:t>
            </a:r>
          </a:p>
          <a:p>
            <a:endParaRPr lang="en-US" sz="2400" dirty="0"/>
          </a:p>
          <a:p>
            <a:r>
              <a:rPr lang="en-US" sz="2400" dirty="0" smtClean="0"/>
              <a:t>-Early involvement and team building</a:t>
            </a:r>
          </a:p>
          <a:p>
            <a:endParaRPr lang="en-US" sz="2400" dirty="0"/>
          </a:p>
          <a:p>
            <a:r>
              <a:rPr lang="en-US" sz="2400" dirty="0" smtClean="0"/>
              <a:t>-Early budget confirmation</a:t>
            </a:r>
          </a:p>
          <a:p>
            <a:endParaRPr lang="en-US" sz="2400" dirty="0"/>
          </a:p>
          <a:p>
            <a:r>
              <a:rPr lang="en-US" sz="2400" dirty="0" smtClean="0"/>
              <a:t>-Fits with UA Fiscal Calendar</a:t>
            </a:r>
          </a:p>
        </p:txBody>
      </p:sp>
      <p:pic>
        <p:nvPicPr>
          <p:cNvPr id="6146" name="Picture 2" descr="S:\SWAPMEET\Cameron\CMAR_Presentation_2015-Nov\_W2K47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0447" y="417628"/>
            <a:ext cx="3937196" cy="262582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S:\PROJECTS\Life Sciences\LFRF\440 Reports_and_Documents\444 Photos\Murie Building Final Pictures\2380-MurieBldgInterior_©KGP\high_rez\2380-MurieBldg-Int-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0447" y="3168176"/>
            <a:ext cx="3937196" cy="2620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594693"/>
      </p:ext>
    </p:extLst>
  </p:cSld>
  <p:clrMapOvr>
    <a:masterClrMapping/>
  </p:clrMapOvr>
  <p:transition advClick="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1430" y="5989831"/>
            <a:ext cx="4880113" cy="261610"/>
          </a:xfrm>
          <a:prstGeom prst="rect">
            <a:avLst/>
          </a:prstGeom>
          <a:noFill/>
        </p:spPr>
        <p:txBody>
          <a:bodyPr wrap="square" rtlCol="0">
            <a:spAutoFit/>
          </a:bodyPr>
          <a:lstStyle/>
          <a:p>
            <a:r>
              <a:rPr lang="en-US" sz="1100" dirty="0" smtClean="0"/>
              <a:t>All Photos Courtesy of Todd Paris @ UAF Marketing and Communications </a:t>
            </a:r>
          </a:p>
        </p:txBody>
      </p:sp>
      <p:sp>
        <p:nvSpPr>
          <p:cNvPr id="10" name="TextBox 9"/>
          <p:cNvSpPr txBox="1"/>
          <p:nvPr/>
        </p:nvSpPr>
        <p:spPr>
          <a:xfrm>
            <a:off x="116728" y="209220"/>
            <a:ext cx="4849518" cy="5693866"/>
          </a:xfrm>
          <a:prstGeom prst="rect">
            <a:avLst/>
          </a:prstGeom>
          <a:noFill/>
        </p:spPr>
        <p:txBody>
          <a:bodyPr wrap="square" rtlCol="0">
            <a:spAutoFit/>
          </a:bodyPr>
          <a:lstStyle/>
          <a:p>
            <a:r>
              <a:rPr lang="en-US" sz="2800" b="1" dirty="0" smtClean="0"/>
              <a:t>UA CM@Risk Selection</a:t>
            </a:r>
          </a:p>
          <a:p>
            <a:r>
              <a:rPr lang="en-US" sz="2400" dirty="0" smtClean="0"/>
              <a:t>-Single-step RFP process with technical and price elements used to score and select.</a:t>
            </a:r>
          </a:p>
          <a:p>
            <a:endParaRPr lang="en-US" sz="2400" dirty="0"/>
          </a:p>
          <a:p>
            <a:r>
              <a:rPr lang="en-US" sz="2400" dirty="0" smtClean="0"/>
              <a:t>-Committee of five review and score proposals</a:t>
            </a:r>
          </a:p>
          <a:p>
            <a:endParaRPr lang="en-US" sz="2400" dirty="0" smtClean="0"/>
          </a:p>
          <a:p>
            <a:r>
              <a:rPr lang="en-US" sz="2400" dirty="0" smtClean="0"/>
              <a:t>-Offeror with the highest combined score is selected for pre-construction. </a:t>
            </a:r>
          </a:p>
          <a:p>
            <a:endParaRPr lang="en-US" sz="2400" dirty="0" smtClean="0"/>
          </a:p>
          <a:p>
            <a:r>
              <a:rPr lang="en-US" sz="2400" dirty="0" smtClean="0"/>
              <a:t>-A construction contract may be issued if UA and the CM@Risk can come to terms on the GMP.</a:t>
            </a:r>
          </a:p>
        </p:txBody>
      </p:sp>
      <p:pic>
        <p:nvPicPr>
          <p:cNvPr id="7170" name="Picture 2" descr="S:\SWAPMEET\Cameron\CMAR_Presentation_2015-Nov\Gruening (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4194" y="312953"/>
            <a:ext cx="2193389" cy="292451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PROJECTS\Engineering Facility\ENNF\440 Reports_and_Documents\444 Photos\2014\04_APRIL\todd paris\TP-14-4131-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4552" y="3441303"/>
            <a:ext cx="3692674" cy="2461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234021"/>
      </p:ext>
    </p:extLst>
  </p:cSld>
  <p:clrMapOvr>
    <a:masterClrMapping/>
  </p:clrMapOvr>
  <p:transition advClick="0">
    <p:fade/>
  </p:transition>
  <p:timing>
    <p:tnLst>
      <p:par>
        <p:cTn id="1" dur="indefinite" restart="never" nodeType="tmRoot"/>
      </p:par>
    </p:tnLst>
  </p:timing>
</p:sld>
</file>

<file path=ppt/theme/theme1.xml><?xml version="1.0" encoding="utf-8"?>
<a:theme xmlns:a="http://schemas.openxmlformats.org/drawingml/2006/main" name="UAF_template_2012">
  <a:themeElements>
    <a:clrScheme name="UAF colors">
      <a:dk1>
        <a:sysClr val="windowText" lastClr="000000"/>
      </a:dk1>
      <a:lt1>
        <a:sysClr val="window" lastClr="FFFFFF"/>
      </a:lt1>
      <a:dk2>
        <a:srgbClr val="236192"/>
      </a:dk2>
      <a:lt2>
        <a:srgbClr val="C7C9C7"/>
      </a:lt2>
      <a:accent1>
        <a:srgbClr val="236192"/>
      </a:accent1>
      <a:accent2>
        <a:srgbClr val="A6192E"/>
      </a:accent2>
      <a:accent3>
        <a:srgbClr val="719949"/>
      </a:accent3>
      <a:accent4>
        <a:srgbClr val="642667"/>
      </a:accent4>
      <a:accent5>
        <a:srgbClr val="007681"/>
      </a:accent5>
      <a:accent6>
        <a:srgbClr val="FFCD00"/>
      </a:accent6>
      <a:hlink>
        <a:srgbClr val="0000FF"/>
      </a:hlink>
      <a:folHlink>
        <a:srgbClr val="800080"/>
      </a:folHlink>
    </a:clrScheme>
    <a:fontScheme name="Revolution">
      <a:majorFont>
        <a:latin typeface="Trebuchet MS"/>
        <a:ea typeface=""/>
        <a:cs typeface=""/>
        <a:font script="Jpan" typeface="ＭＳ ゴシック"/>
      </a:majorFont>
      <a:minorFont>
        <a:latin typeface="Trebuchet MS"/>
        <a:ea typeface=""/>
        <a:cs typeface=""/>
        <a:font script="Jpan" typeface="ＭＳ 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UAF_template_2012</Template>
  <TotalTime>6017</TotalTime>
  <Words>1131</Words>
  <Application>Microsoft Office PowerPoint</Application>
  <PresentationFormat>On-screen Show (4:3)</PresentationFormat>
  <Paragraphs>199</Paragraphs>
  <Slides>16</Slides>
  <Notes>16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18" baseType="lpstr">
      <vt:lpstr>UAF_template_2012</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Alaska Fairbanks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mrbaumgartner</dc:creator>
  <cp:lastModifiedBy>Cameron Wohlford</cp:lastModifiedBy>
  <cp:revision>199</cp:revision>
  <cp:lastPrinted>2015-11-18T00:22:09Z</cp:lastPrinted>
  <dcterms:created xsi:type="dcterms:W3CDTF">2013-07-27T00:28:35Z</dcterms:created>
  <dcterms:modified xsi:type="dcterms:W3CDTF">2015-11-18T00:22:25Z</dcterms:modified>
</cp:coreProperties>
</file>